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75" r:id="rId5"/>
    <p:sldId id="261" r:id="rId6"/>
    <p:sldId id="281" r:id="rId7"/>
    <p:sldId id="263" r:id="rId8"/>
    <p:sldId id="282" r:id="rId9"/>
    <p:sldId id="277" r:id="rId10"/>
    <p:sldId id="264" r:id="rId11"/>
    <p:sldId id="265" r:id="rId12"/>
    <p:sldId id="279" r:id="rId13"/>
    <p:sldId id="283" r:id="rId14"/>
    <p:sldId id="278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12480-E055-47EF-A76E-DC6C2E53C36A}" type="datetimeFigureOut">
              <a:rPr lang="en-US" smtClean="0"/>
              <a:t>24-Aug-18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34E6B-860B-41E9-A437-79B507087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0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DEDDA5-40E5-4839-9C7E-628B51E28D50}" type="slidenum">
              <a:rPr lang="en-US" sz="1200" smtClean="0">
                <a:latin typeface="Arial" charset="0"/>
              </a:rPr>
              <a:pPr eaLnBrk="1" hangingPunct="1"/>
              <a:t>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25CB89-9EEA-418D-87A1-8333C60FF93C}" type="slidenum">
              <a:rPr lang="en-US" sz="1200" smtClean="0">
                <a:latin typeface="Arial" charset="0"/>
              </a:rPr>
              <a:pPr eaLnBrk="1" hangingPunct="1"/>
              <a:t>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3B6DD8-A1C3-4A83-9B63-16799AFC2490}" type="slidenum">
              <a:rPr lang="en-US" sz="1200" smtClean="0">
                <a:latin typeface="Arial" charset="0"/>
              </a:rPr>
              <a:pPr eaLnBrk="1" hangingPunct="1"/>
              <a:t>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637671-D5C3-4146-97EC-A1540C100F80}" type="slidenum">
              <a:rPr lang="en-US" sz="1200" smtClean="0">
                <a:latin typeface="Arial" charset="0"/>
              </a:rPr>
              <a:pPr eaLnBrk="1" hangingPunct="1"/>
              <a:t>10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F2F5CC-7505-4550-BDF7-883F371433D9}" type="slidenum">
              <a:rPr lang="en-US" sz="1200" smtClean="0">
                <a:latin typeface="Arial" charset="0"/>
              </a:rPr>
              <a:pPr eaLnBrk="1" hangingPunct="1"/>
              <a:t>11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E5C-99EA-4B35-A6BA-005784EABACB}" type="datetimeFigureOut">
              <a:rPr lang="en-US" smtClean="0"/>
              <a:t>24-Aug-18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4600-B6E7-4112-9880-2A29AD1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7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E5C-99EA-4B35-A6BA-005784EABACB}" type="datetimeFigureOut">
              <a:rPr lang="en-US" smtClean="0"/>
              <a:t>24-Aug-18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4600-B6E7-4112-9880-2A29AD1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7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E5C-99EA-4B35-A6BA-005784EABACB}" type="datetimeFigureOut">
              <a:rPr lang="en-US" smtClean="0"/>
              <a:t>24-Aug-18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4600-B6E7-4112-9880-2A29AD1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E5C-99EA-4B35-A6BA-005784EABACB}" type="datetimeFigureOut">
              <a:rPr lang="en-US" smtClean="0"/>
              <a:t>24-Aug-18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4600-B6E7-4112-9880-2A29AD1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6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E5C-99EA-4B35-A6BA-005784EABACB}" type="datetimeFigureOut">
              <a:rPr lang="en-US" smtClean="0"/>
              <a:t>24-Aug-18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4600-B6E7-4112-9880-2A29AD1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0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E5C-99EA-4B35-A6BA-005784EABACB}" type="datetimeFigureOut">
              <a:rPr lang="en-US" smtClean="0"/>
              <a:t>24-Aug-18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4600-B6E7-4112-9880-2A29AD1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0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E5C-99EA-4B35-A6BA-005784EABACB}" type="datetimeFigureOut">
              <a:rPr lang="en-US" smtClean="0"/>
              <a:t>24-Aug-18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4600-B6E7-4112-9880-2A29AD1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8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E5C-99EA-4B35-A6BA-005784EABACB}" type="datetimeFigureOut">
              <a:rPr lang="en-US" smtClean="0"/>
              <a:t>24-Aug-18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4600-B6E7-4112-9880-2A29AD1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4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E5C-99EA-4B35-A6BA-005784EABACB}" type="datetimeFigureOut">
              <a:rPr lang="en-US" smtClean="0"/>
              <a:t>24-Aug-18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4600-B6E7-4112-9880-2A29AD1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4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E5C-99EA-4B35-A6BA-005784EABACB}" type="datetimeFigureOut">
              <a:rPr lang="en-US" smtClean="0"/>
              <a:t>24-Aug-18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4600-B6E7-4112-9880-2A29AD1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E5C-99EA-4B35-A6BA-005784EABACB}" type="datetimeFigureOut">
              <a:rPr lang="en-US" smtClean="0"/>
              <a:t>24-Aug-18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4600-B6E7-4112-9880-2A29AD1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0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7E5C-99EA-4B35-A6BA-005784EABACB}" type="datetimeFigureOut">
              <a:rPr lang="en-US" smtClean="0"/>
              <a:t>24-Aug-18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4600-B6E7-4112-9880-2A29AD1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8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9.jpe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" y="0"/>
            <a:ext cx="914086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572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b="1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057400"/>
            <a:ext cx="693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</a:p>
          <a:p>
            <a:pPr algn="ctr"/>
            <a:r>
              <a:rPr lang="en-US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GIAO TIẾP </a:t>
            </a:r>
          </a:p>
          <a:p>
            <a:pPr algn="ctr"/>
            <a:r>
              <a:rPr lang="en-US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BẰNG NGÔN NGỮ</a:t>
            </a:r>
            <a:endParaRPr lang="en-US" sz="6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0" y="1531441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Diên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990600" y="762000"/>
            <a:ext cx="5181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44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258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Text Box 2"/>
          <p:cNvSpPr txBox="1">
            <a:spLocks noChangeArrowheads="1"/>
          </p:cNvSpPr>
          <p:nvPr/>
        </p:nvSpPr>
        <p:spPr bwMode="auto">
          <a:xfrm>
            <a:off x="762000" y="-228600"/>
            <a:ext cx="754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>
                <a:effectLst/>
                <a:latin typeface="VNI-Times" pitchFamily="2" charset="0"/>
              </a:rPr>
              <a:t>		    </a:t>
            </a: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81" name="Text Box 17"/>
          <p:cNvSpPr txBox="1">
            <a:spLocks noChangeArrowheads="1"/>
          </p:cNvSpPr>
          <p:nvPr/>
        </p:nvSpPr>
        <p:spPr bwMode="auto">
          <a:xfrm>
            <a:off x="914400" y="1741728"/>
            <a:ext cx="4724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0" y="22098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609714"/>
            <a:ext cx="76738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662" y="4640758"/>
            <a:ext cx="78037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235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I.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Thế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hoạt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động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giao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tiếp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bằng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ngôn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ngữ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en-US" altLang="en-US" sz="4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0" y="1415464"/>
            <a:ext cx="9144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4400" dirty="0" smtClean="0">
                <a:cs typeface="Times New Roman" pitchFamily="18" charset="0"/>
              </a:rPr>
              <a:t>- </a:t>
            </a:r>
            <a:r>
              <a:rPr lang="en-US" altLang="en-US" sz="4400" dirty="0" err="1" smtClean="0">
                <a:cs typeface="Times New Roman" pitchFamily="18" charset="0"/>
              </a:rPr>
              <a:t>Hoạt</a:t>
            </a:r>
            <a:r>
              <a:rPr lang="en-US" altLang="en-US" sz="4400" dirty="0" smtClean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động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giao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tiếp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là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hoạt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động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cs typeface="Times New Roman" pitchFamily="18" charset="0"/>
              </a:rPr>
              <a:t>trao</a:t>
            </a:r>
            <a:r>
              <a:rPr lang="en-US" altLang="en-US" sz="4400" dirty="0" smtClean="0"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cs typeface="Times New Roman" pitchFamily="18" charset="0"/>
              </a:rPr>
              <a:t>đổi</a:t>
            </a:r>
            <a:r>
              <a:rPr lang="en-US" altLang="en-US" sz="4400" dirty="0" smtClean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thông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smtClean="0">
                <a:cs typeface="Times New Roman" pitchFamily="18" charset="0"/>
              </a:rPr>
              <a:t>tin </a:t>
            </a:r>
            <a:r>
              <a:rPr lang="en-US" altLang="en-US" sz="4400" dirty="0" err="1">
                <a:cs typeface="Times New Roman" pitchFamily="18" charset="0"/>
              </a:rPr>
              <a:t>của</a:t>
            </a:r>
            <a:r>
              <a:rPr lang="en-US" altLang="en-US" sz="4400" dirty="0">
                <a:cs typeface="Times New Roman" pitchFamily="18" charset="0"/>
              </a:rPr>
              <a:t> con </a:t>
            </a:r>
            <a:r>
              <a:rPr lang="en-US" altLang="en-US" sz="4400" dirty="0" err="1">
                <a:cs typeface="Times New Roman" pitchFamily="18" charset="0"/>
              </a:rPr>
              <a:t>người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trong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xã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hội</a:t>
            </a:r>
            <a:r>
              <a:rPr lang="en-US" altLang="en-US" sz="4400" dirty="0"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230" y="3436947"/>
            <a:ext cx="91452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47" y="4837331"/>
            <a:ext cx="9129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3"/>
          <p:cNvSpPr>
            <a:spLocks noChangeArrowheads="1"/>
          </p:cNvSpPr>
          <p:nvPr/>
        </p:nvSpPr>
        <p:spPr bwMode="auto">
          <a:xfrm flipV="1">
            <a:off x="6096000" y="180975"/>
            <a:ext cx="933450" cy="368082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85" name="Text Box 16"/>
          <p:cNvSpPr txBox="1">
            <a:spLocks noChangeArrowheads="1"/>
          </p:cNvSpPr>
          <p:nvPr/>
        </p:nvSpPr>
        <p:spPr bwMode="auto">
          <a:xfrm>
            <a:off x="3200400" y="3363913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altLang="en-US" sz="360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285713" name="Picture 17" descr="cau hoi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" y="180975"/>
            <a:ext cx="703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15" name="Text Box 19"/>
          <p:cNvSpPr txBox="1">
            <a:spLocks noChangeArrowheads="1"/>
          </p:cNvSpPr>
          <p:nvPr/>
        </p:nvSpPr>
        <p:spPr bwMode="auto">
          <a:xfrm>
            <a:off x="1219200" y="154543"/>
            <a:ext cx="79248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 err="1"/>
              <a:t>Hoạt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động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giao</a:t>
            </a:r>
            <a:r>
              <a:rPr lang="en-US" altLang="en-US" sz="4400" dirty="0"/>
              <a:t> </a:t>
            </a:r>
            <a:r>
              <a:rPr lang="en-US" altLang="en-US" sz="4400" dirty="0" err="1"/>
              <a:t>tiếp</a:t>
            </a:r>
            <a:r>
              <a:rPr lang="en-US" altLang="en-US" sz="4400" dirty="0"/>
              <a:t> </a:t>
            </a:r>
            <a:r>
              <a:rPr lang="en-US" altLang="en-US" sz="4400" dirty="0" err="1"/>
              <a:t>bằng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ngôn</a:t>
            </a:r>
            <a:r>
              <a:rPr lang="en-US" altLang="en-US" sz="4400" dirty="0"/>
              <a:t> </a:t>
            </a:r>
            <a:r>
              <a:rPr lang="en-US" altLang="en-US" sz="4400" dirty="0" err="1"/>
              <a:t>ngữ</a:t>
            </a:r>
            <a:r>
              <a:rPr lang="en-US" altLang="en-US" sz="4400" dirty="0"/>
              <a:t> </a:t>
            </a:r>
            <a:r>
              <a:rPr lang="en-US" altLang="en-US" sz="4400" dirty="0" err="1"/>
              <a:t>gồm</a:t>
            </a:r>
            <a:r>
              <a:rPr lang="en-US" altLang="en-US" sz="4400" dirty="0"/>
              <a:t> </a:t>
            </a:r>
            <a:r>
              <a:rPr lang="en-US" altLang="en-US" sz="4400" dirty="0" err="1"/>
              <a:t>những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quá</a:t>
            </a:r>
            <a:r>
              <a:rPr lang="en-US" altLang="en-US" sz="4400" dirty="0"/>
              <a:t> </a:t>
            </a:r>
            <a:r>
              <a:rPr lang="en-US" altLang="en-US" sz="4400" dirty="0" err="1"/>
              <a:t>trình</a:t>
            </a:r>
            <a:r>
              <a:rPr lang="en-US" altLang="en-US" sz="4400" dirty="0"/>
              <a:t> </a:t>
            </a:r>
            <a:r>
              <a:rPr lang="en-US" altLang="en-US" sz="4400" dirty="0" err="1"/>
              <a:t>nào</a:t>
            </a:r>
            <a:r>
              <a:rPr lang="en-US" altLang="en-US" sz="4400" dirty="0"/>
              <a:t> ?</a:t>
            </a:r>
          </a:p>
        </p:txBody>
      </p:sp>
      <p:sp>
        <p:nvSpPr>
          <p:cNvPr id="285716" name="Text Box 20"/>
          <p:cNvSpPr txBox="1">
            <a:spLocks noChangeArrowheads="1"/>
          </p:cNvSpPr>
          <p:nvPr/>
        </p:nvSpPr>
        <p:spPr bwMode="auto">
          <a:xfrm>
            <a:off x="1371600" y="1739687"/>
            <a:ext cx="6499123" cy="1107996"/>
          </a:xfrm>
          <a:prstGeom prst="rect">
            <a:avLst/>
          </a:prstGeom>
          <a:noFill/>
          <a:ln w="12700" cap="sq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0070C0"/>
                </a:solidFill>
                <a:cs typeface="Times New Roman" pitchFamily="18" charset="0"/>
              </a:rPr>
              <a:t>  </a:t>
            </a:r>
            <a:r>
              <a:rPr lang="en-US" altLang="en-US" sz="3600" dirty="0" err="1">
                <a:solidFill>
                  <a:srgbClr val="0070C0"/>
                </a:solidFill>
                <a:cs typeface="Times New Roman" pitchFamily="18" charset="0"/>
              </a:rPr>
              <a:t>Hoạt</a:t>
            </a:r>
            <a:r>
              <a:rPr lang="en-US" altLang="en-US" sz="3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cs typeface="Times New Roman" pitchFamily="18" charset="0"/>
              </a:rPr>
              <a:t>động</a:t>
            </a:r>
            <a:r>
              <a:rPr lang="en-US" altLang="en-US" sz="3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cs typeface="Times New Roman" pitchFamily="18" charset="0"/>
              </a:rPr>
              <a:t>giao</a:t>
            </a:r>
            <a:r>
              <a:rPr lang="en-US" altLang="en-US" sz="3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cs typeface="Times New Roman" pitchFamily="18" charset="0"/>
              </a:rPr>
              <a:t>tiếp</a:t>
            </a:r>
            <a:r>
              <a:rPr lang="en-US" altLang="en-US" sz="3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cs typeface="Times New Roman" pitchFamily="18" charset="0"/>
              </a:rPr>
              <a:t>bằng</a:t>
            </a:r>
            <a:r>
              <a:rPr lang="en-US" altLang="en-US" sz="3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cs typeface="Times New Roman" pitchFamily="18" charset="0"/>
              </a:rPr>
              <a:t>ngôn</a:t>
            </a:r>
            <a:r>
              <a:rPr lang="en-US" altLang="en-US" sz="3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cs typeface="Times New Roman" pitchFamily="18" charset="0"/>
              </a:rPr>
              <a:t>ngữ</a:t>
            </a:r>
            <a:r>
              <a:rPr lang="en-US" altLang="en-US" sz="3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cs typeface="Times New Roman" pitchFamily="18" charset="0"/>
              </a:rPr>
              <a:t>gồm</a:t>
            </a:r>
            <a:r>
              <a:rPr lang="en-US" altLang="en-US" sz="3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cs typeface="Times New Roman" pitchFamily="18" charset="0"/>
              </a:rPr>
              <a:t>hai</a:t>
            </a:r>
            <a:r>
              <a:rPr lang="en-US" altLang="en-US" sz="3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cs typeface="Times New Roman" pitchFamily="18" charset="0"/>
              </a:rPr>
              <a:t>quá</a:t>
            </a:r>
            <a:r>
              <a:rPr lang="en-US" altLang="en-US" sz="3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cs typeface="Times New Roman" pitchFamily="18" charset="0"/>
              </a:rPr>
              <a:t>trình</a:t>
            </a:r>
            <a:r>
              <a:rPr lang="en-US" altLang="en-US" sz="3600" dirty="0">
                <a:solidFill>
                  <a:srgbClr val="0070C0"/>
                </a:solidFill>
                <a:cs typeface="Times New Roman" pitchFamily="18" charset="0"/>
              </a:rPr>
              <a:t>    </a:t>
            </a:r>
          </a:p>
        </p:txBody>
      </p:sp>
      <p:sp>
        <p:nvSpPr>
          <p:cNvPr id="285717" name="Rectangle 21"/>
          <p:cNvSpPr>
            <a:spLocks noChangeArrowheads="1"/>
          </p:cNvSpPr>
          <p:nvPr/>
        </p:nvSpPr>
        <p:spPr bwMode="auto">
          <a:xfrm>
            <a:off x="572729" y="3270402"/>
            <a:ext cx="3429000" cy="8015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/>
            <a:r>
              <a:rPr lang="en-US" alt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alt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508523" y="2436600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altLang="en-US" sz="360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85719" name="Rectangle 23"/>
          <p:cNvSpPr>
            <a:spLocks noChangeArrowheads="1"/>
          </p:cNvSpPr>
          <p:nvPr/>
        </p:nvSpPr>
        <p:spPr bwMode="auto">
          <a:xfrm>
            <a:off x="5181600" y="3270402"/>
            <a:ext cx="3505199" cy="750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/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alt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Text Box 27"/>
          <p:cNvSpPr txBox="1">
            <a:spLocks noChangeArrowheads="1"/>
          </p:cNvSpPr>
          <p:nvPr/>
        </p:nvSpPr>
        <p:spPr bwMode="auto">
          <a:xfrm>
            <a:off x="6575323" y="2970000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altLang="en-US" sz="360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85724" name="AutoShape 28"/>
          <p:cNvSpPr>
            <a:spLocks noChangeArrowheads="1"/>
          </p:cNvSpPr>
          <p:nvPr/>
        </p:nvSpPr>
        <p:spPr bwMode="auto">
          <a:xfrm>
            <a:off x="6877050" y="2887618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1" hangingPunct="1"/>
            <a:endParaRPr lang="en-GB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5726" name="Text Box 30"/>
          <p:cNvSpPr txBox="1">
            <a:spLocks noChangeArrowheads="1"/>
          </p:cNvSpPr>
          <p:nvPr/>
        </p:nvSpPr>
        <p:spPr bwMode="auto">
          <a:xfrm>
            <a:off x="127818" y="4823381"/>
            <a:ext cx="4116513" cy="1107996"/>
          </a:xfrm>
          <a:prstGeom prst="rect">
            <a:avLst/>
          </a:prstGeom>
          <a:noFill/>
          <a:ln w="12700" cap="sq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i="1" dirty="0" err="1">
                <a:solidFill>
                  <a:srgbClr val="0070C0"/>
                </a:solidFill>
                <a:cs typeface="Times New Roman" pitchFamily="18" charset="0"/>
              </a:rPr>
              <a:t>Hoạt</a:t>
            </a:r>
            <a:r>
              <a:rPr lang="en-US" altLang="en-US" sz="36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cs typeface="Times New Roman" pitchFamily="18" charset="0"/>
              </a:rPr>
              <a:t>động</a:t>
            </a:r>
            <a:r>
              <a:rPr lang="en-US" altLang="en-US" sz="36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cs typeface="Times New Roman" pitchFamily="18" charset="0"/>
              </a:rPr>
              <a:t>nói,viết</a:t>
            </a:r>
            <a:r>
              <a:rPr lang="en-US" altLang="en-US" sz="36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cs typeface="Times New Roman" pitchFamily="18" charset="0"/>
              </a:rPr>
              <a:t>để</a:t>
            </a:r>
            <a:r>
              <a:rPr lang="en-US" altLang="en-US" sz="36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3600" i="1" dirty="0" err="1">
                <a:solidFill>
                  <a:srgbClr val="0070C0"/>
                </a:solidFill>
                <a:cs typeface="Times New Roman" pitchFamily="18" charset="0"/>
              </a:rPr>
              <a:t>truyền</a:t>
            </a:r>
            <a:r>
              <a:rPr lang="en-US" altLang="en-US" sz="36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cs typeface="Times New Roman" pitchFamily="18" charset="0"/>
              </a:rPr>
              <a:t>đạt</a:t>
            </a:r>
            <a:r>
              <a:rPr lang="en-US" altLang="en-US" sz="36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cs typeface="Times New Roman" pitchFamily="18" charset="0"/>
              </a:rPr>
              <a:t>thông</a:t>
            </a:r>
            <a:r>
              <a:rPr lang="en-US" altLang="en-US" sz="3600" i="1" dirty="0">
                <a:solidFill>
                  <a:srgbClr val="0070C0"/>
                </a:solidFill>
                <a:cs typeface="Times New Roman" pitchFamily="18" charset="0"/>
              </a:rPr>
              <a:t> tin</a:t>
            </a:r>
          </a:p>
        </p:txBody>
      </p:sp>
      <p:sp>
        <p:nvSpPr>
          <p:cNvPr id="285727" name="Text Box 31"/>
          <p:cNvSpPr txBox="1">
            <a:spLocks noChangeArrowheads="1"/>
          </p:cNvSpPr>
          <p:nvPr/>
        </p:nvSpPr>
        <p:spPr bwMode="auto">
          <a:xfrm>
            <a:off x="4800599" y="4792950"/>
            <a:ext cx="4343401" cy="1107996"/>
          </a:xfrm>
          <a:prstGeom prst="rect">
            <a:avLst/>
          </a:prstGeom>
          <a:noFill/>
          <a:ln w="12700" cap="sq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 dirty="0" err="1">
                <a:solidFill>
                  <a:srgbClr val="0070C0"/>
                </a:solidFill>
                <a:cs typeface="Times New Roman" pitchFamily="18" charset="0"/>
              </a:rPr>
              <a:t>Hoạt</a:t>
            </a:r>
            <a:r>
              <a:rPr lang="en-US" altLang="en-US" sz="36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cs typeface="Times New Roman" pitchFamily="18" charset="0"/>
              </a:rPr>
              <a:t>động</a:t>
            </a:r>
            <a:r>
              <a:rPr lang="en-US" altLang="en-US" sz="36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cs typeface="Times New Roman" pitchFamily="18" charset="0"/>
              </a:rPr>
              <a:t>nghe</a:t>
            </a:r>
            <a:r>
              <a:rPr lang="en-US" altLang="en-US" sz="3600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altLang="en-US" sz="3600" i="1" dirty="0" err="1">
                <a:solidFill>
                  <a:srgbClr val="0070C0"/>
                </a:solidFill>
                <a:cs typeface="Times New Roman" pitchFamily="18" charset="0"/>
              </a:rPr>
              <a:t>đọc</a:t>
            </a:r>
            <a:r>
              <a:rPr lang="en-US" altLang="en-US" sz="36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cs typeface="Times New Roman" pitchFamily="18" charset="0"/>
              </a:rPr>
              <a:t>để</a:t>
            </a:r>
            <a:r>
              <a:rPr lang="en-US" altLang="en-US" sz="36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cs typeface="Times New Roman" pitchFamily="18" charset="0"/>
              </a:rPr>
              <a:t>tiếp</a:t>
            </a:r>
            <a:r>
              <a:rPr lang="en-US" altLang="en-US" sz="36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cs typeface="Times New Roman" pitchFamily="18" charset="0"/>
              </a:rPr>
              <a:t>nhận</a:t>
            </a:r>
            <a:r>
              <a:rPr lang="en-US" altLang="en-US" sz="36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cs typeface="Times New Roman" pitchFamily="18" charset="0"/>
              </a:rPr>
              <a:t>thông</a:t>
            </a:r>
            <a:r>
              <a:rPr lang="en-US" altLang="en-US" sz="3600" i="1" dirty="0">
                <a:solidFill>
                  <a:srgbClr val="0070C0"/>
                </a:solidFill>
                <a:cs typeface="Times New Roman" pitchFamily="18" charset="0"/>
              </a:rPr>
              <a:t> tin</a:t>
            </a:r>
          </a:p>
        </p:txBody>
      </p:sp>
      <p:sp>
        <p:nvSpPr>
          <p:cNvPr id="285729" name="Line 33"/>
          <p:cNvSpPr>
            <a:spLocks noChangeShapeType="1"/>
          </p:cNvSpPr>
          <p:nvPr/>
        </p:nvSpPr>
        <p:spPr bwMode="auto">
          <a:xfrm>
            <a:off x="6944031" y="4222711"/>
            <a:ext cx="0" cy="381000"/>
          </a:xfrm>
          <a:prstGeom prst="line">
            <a:avLst/>
          </a:prstGeom>
          <a:noFill/>
          <a:ln w="12700" cap="sq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en-US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7" name="Text Box 34"/>
          <p:cNvSpPr txBox="1">
            <a:spLocks noChangeArrowheads="1"/>
          </p:cNvSpPr>
          <p:nvPr/>
        </p:nvSpPr>
        <p:spPr bwMode="auto">
          <a:xfrm>
            <a:off x="2993923" y="2055600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altLang="en-US" sz="3600">
              <a:cs typeface="Times New Roman" pitchFamily="18" charset="0"/>
            </a:endParaRPr>
          </a:p>
        </p:txBody>
      </p:sp>
      <p:sp>
        <p:nvSpPr>
          <p:cNvPr id="285731" name="AutoShape 35"/>
          <p:cNvSpPr>
            <a:spLocks noChangeArrowheads="1"/>
          </p:cNvSpPr>
          <p:nvPr/>
        </p:nvSpPr>
        <p:spPr bwMode="auto">
          <a:xfrm>
            <a:off x="2033675" y="2920787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1" hangingPunct="1"/>
            <a:endParaRPr lang="en-GB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9" name="Text Box 36"/>
          <p:cNvSpPr txBox="1">
            <a:spLocks noChangeArrowheads="1"/>
          </p:cNvSpPr>
          <p:nvPr/>
        </p:nvSpPr>
        <p:spPr bwMode="auto">
          <a:xfrm>
            <a:off x="2993923" y="2970000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altLang="en-US" sz="360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85733" name="Line 37"/>
          <p:cNvSpPr>
            <a:spLocks noChangeShapeType="1"/>
          </p:cNvSpPr>
          <p:nvPr/>
        </p:nvSpPr>
        <p:spPr bwMode="auto">
          <a:xfrm>
            <a:off x="2186074" y="4224909"/>
            <a:ext cx="0" cy="381000"/>
          </a:xfrm>
          <a:prstGeom prst="line">
            <a:avLst/>
          </a:prstGeom>
          <a:noFill/>
          <a:ln w="12700" cap="sq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en-US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1" name="Text Box 38"/>
          <p:cNvSpPr txBox="1">
            <a:spLocks noChangeArrowheads="1"/>
          </p:cNvSpPr>
          <p:nvPr/>
        </p:nvSpPr>
        <p:spPr bwMode="auto">
          <a:xfrm>
            <a:off x="762000" y="5116513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7202" name="Text Box 40"/>
          <p:cNvSpPr txBox="1">
            <a:spLocks noChangeArrowheads="1"/>
          </p:cNvSpPr>
          <p:nvPr/>
        </p:nvSpPr>
        <p:spPr bwMode="auto">
          <a:xfrm>
            <a:off x="1219200" y="4049713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altLang="en-US" sz="360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7203" name="Text Box 42"/>
          <p:cNvSpPr txBox="1">
            <a:spLocks noChangeArrowheads="1"/>
          </p:cNvSpPr>
          <p:nvPr/>
        </p:nvSpPr>
        <p:spPr bwMode="auto">
          <a:xfrm>
            <a:off x="1066800" y="5192713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8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15" grpId="0" autoUpdateAnimBg="0"/>
      <p:bldP spid="285716" grpId="0" animBg="1" autoUpdateAnimBg="0"/>
      <p:bldP spid="285717" grpId="0" animBg="1"/>
      <p:bldP spid="285719" grpId="0" animBg="1"/>
      <p:bldP spid="285724" grpId="0" animBg="1"/>
      <p:bldP spid="285726" grpId="0" animBg="1" autoUpdateAnimBg="0"/>
      <p:bldP spid="285727" grpId="0" animBg="1" autoUpdateAnimBg="0"/>
      <p:bldP spid="285729" grpId="0" animBg="1"/>
      <p:bldP spid="285731" grpId="0" animBg="1"/>
      <p:bldP spid="2857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>
            <a:no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</a:rPr>
              <a:t>I.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Thế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nào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là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hoạt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động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giao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tiếp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bằng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ngôn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ngữ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?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291679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1295400"/>
            <a:ext cx="59939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 NGHỊ DIÊN HỒNG</a:t>
            </a:r>
          </a:p>
        </p:txBody>
      </p:sp>
    </p:spTree>
    <p:extLst>
      <p:ext uri="{BB962C8B-B14F-4D97-AF65-F5344CB8AC3E}">
        <p14:creationId xmlns:p14="http://schemas.microsoft.com/office/powerpoint/2010/main" val="23809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676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>
                <a:solidFill>
                  <a:srgbClr val="FF0066"/>
                </a:solidFill>
                <a:latin typeface="Times New Roman" pitchFamily="18" charset="0"/>
              </a:rPr>
              <a:t>Đọc</a:t>
            </a: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imes New Roman" pitchFamily="18" charset="0"/>
              </a:rPr>
              <a:t>văn</a:t>
            </a: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imes New Roman" pitchFamily="18" charset="0"/>
              </a:rPr>
              <a:t>bản</a:t>
            </a: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imes New Roman" pitchFamily="18" charset="0"/>
              </a:rPr>
              <a:t>sau</a:t>
            </a: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imes New Roman" pitchFamily="18" charset="0"/>
              </a:rPr>
              <a:t>trả</a:t>
            </a: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imes New Roman" pitchFamily="18" charset="0"/>
              </a:rPr>
              <a:t>lời</a:t>
            </a: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imes New Roman" pitchFamily="18" charset="0"/>
              </a:rPr>
              <a:t>câu</a:t>
            </a: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imes New Roman" pitchFamily="18" charset="0"/>
              </a:rPr>
              <a:t>hỏi</a:t>
            </a: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>.</a:t>
            </a:r>
            <a:endParaRPr lang="en-US" dirty="0" smtClean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057400"/>
            <a:ext cx="9144000" cy="191244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 NGHỊ DIÊN HỒNG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956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400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400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400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4400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4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2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18435" y="0"/>
            <a:ext cx="912556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dirty="0" err="1" smtClean="0">
                <a:effectLst/>
                <a:cs typeface="Times New Roman" pitchFamily="18" charset="0"/>
              </a:rPr>
              <a:t>Hai</a:t>
            </a:r>
            <a:r>
              <a:rPr lang="en-US" sz="4400" dirty="0" smtClean="0">
                <a:effectLst/>
                <a:cs typeface="Times New Roman" pitchFamily="18" charset="0"/>
              </a:rPr>
              <a:t> </a:t>
            </a:r>
            <a:r>
              <a:rPr lang="en-US" sz="4400" dirty="0" err="1" smtClean="0">
                <a:effectLst/>
                <a:cs typeface="Times New Roman" pitchFamily="18" charset="0"/>
              </a:rPr>
              <a:t>bên</a:t>
            </a:r>
            <a:r>
              <a:rPr lang="en-US" sz="4400" dirty="0" smtClean="0">
                <a:effectLst/>
                <a:cs typeface="Times New Roman" pitchFamily="18" charset="0"/>
              </a:rPr>
              <a:t> </a:t>
            </a:r>
            <a:r>
              <a:rPr lang="en-US" sz="4400" dirty="0" err="1" smtClean="0">
                <a:effectLst/>
                <a:cs typeface="Times New Roman" pitchFamily="18" charset="0"/>
              </a:rPr>
              <a:t>có</a:t>
            </a:r>
            <a:r>
              <a:rPr lang="en-US" sz="4400" dirty="0" smtClean="0">
                <a:effectLst/>
                <a:cs typeface="Times New Roman" pitchFamily="18" charset="0"/>
              </a:rPr>
              <a:t> </a:t>
            </a:r>
            <a:r>
              <a:rPr lang="en-US" sz="4400" dirty="0" err="1" smtClean="0">
                <a:effectLst/>
                <a:cs typeface="Times New Roman" pitchFamily="18" charset="0"/>
              </a:rPr>
              <a:t>cương</a:t>
            </a:r>
            <a:r>
              <a:rPr lang="en-US" sz="4400" dirty="0" smtClean="0">
                <a:effectLst/>
                <a:cs typeface="Times New Roman" pitchFamily="18" charset="0"/>
              </a:rPr>
              <a:t> </a:t>
            </a:r>
            <a:r>
              <a:rPr lang="en-US" sz="4400" dirty="0" err="1">
                <a:effectLst/>
                <a:cs typeface="Times New Roman" pitchFamily="18" charset="0"/>
              </a:rPr>
              <a:t>vị</a:t>
            </a:r>
            <a:r>
              <a:rPr lang="en-US" sz="4400" dirty="0">
                <a:effectLst/>
                <a:cs typeface="Times New Roman" pitchFamily="18" charset="0"/>
              </a:rPr>
              <a:t> </a:t>
            </a:r>
            <a:r>
              <a:rPr lang="en-US" sz="4400" dirty="0" err="1">
                <a:effectLst/>
                <a:cs typeface="Times New Roman" pitchFamily="18" charset="0"/>
              </a:rPr>
              <a:t>và</a:t>
            </a:r>
            <a:r>
              <a:rPr lang="en-US" sz="4400" dirty="0">
                <a:effectLst/>
                <a:cs typeface="Times New Roman" pitchFamily="18" charset="0"/>
              </a:rPr>
              <a:t> </a:t>
            </a:r>
            <a:r>
              <a:rPr lang="en-US" sz="4400" dirty="0" err="1">
                <a:effectLst/>
                <a:cs typeface="Times New Roman" pitchFamily="18" charset="0"/>
              </a:rPr>
              <a:t>quan</a:t>
            </a:r>
            <a:r>
              <a:rPr lang="en-US" sz="4400" dirty="0">
                <a:effectLst/>
                <a:cs typeface="Times New Roman" pitchFamily="18" charset="0"/>
              </a:rPr>
              <a:t> </a:t>
            </a:r>
            <a:r>
              <a:rPr lang="en-US" sz="4400" dirty="0" err="1" smtClean="0">
                <a:effectLst/>
                <a:cs typeface="Times New Roman" pitchFamily="18" charset="0"/>
              </a:rPr>
              <a:t>hệ</a:t>
            </a:r>
            <a:r>
              <a:rPr lang="en-US" sz="4400" dirty="0" smtClean="0">
                <a:effectLst/>
                <a:cs typeface="Times New Roman" pitchFamily="18" charset="0"/>
              </a:rPr>
              <a:t> </a:t>
            </a:r>
            <a:r>
              <a:rPr lang="en-US" sz="4400" dirty="0" err="1" smtClean="0">
                <a:effectLst/>
                <a:cs typeface="Times New Roman" pitchFamily="18" charset="0"/>
              </a:rPr>
              <a:t>với</a:t>
            </a:r>
            <a:r>
              <a:rPr lang="en-US" sz="4400" dirty="0" smtClean="0">
                <a:effectLst/>
                <a:cs typeface="Times New Roman" pitchFamily="18" charset="0"/>
              </a:rPr>
              <a:t> </a:t>
            </a:r>
            <a:r>
              <a:rPr lang="en-US" sz="4400" dirty="0" err="1" smtClean="0">
                <a:effectLst/>
                <a:cs typeface="Times New Roman" pitchFamily="18" charset="0"/>
              </a:rPr>
              <a:t>nhau</a:t>
            </a:r>
            <a:r>
              <a:rPr lang="en-US" sz="4400" dirty="0" smtClean="0">
                <a:effectLst/>
                <a:cs typeface="Times New Roman" pitchFamily="18" charset="0"/>
              </a:rPr>
              <a:t> </a:t>
            </a:r>
            <a:r>
              <a:rPr lang="en-US" sz="4400" dirty="0" err="1">
                <a:effectLst/>
                <a:cs typeface="Times New Roman" pitchFamily="18" charset="0"/>
              </a:rPr>
              <a:t>như</a:t>
            </a:r>
            <a:r>
              <a:rPr lang="en-US" sz="4400" dirty="0">
                <a:effectLst/>
                <a:cs typeface="Times New Roman" pitchFamily="18" charset="0"/>
              </a:rPr>
              <a:t> </a:t>
            </a:r>
            <a:r>
              <a:rPr lang="en-US" sz="4400" dirty="0" err="1">
                <a:effectLst/>
                <a:cs typeface="Times New Roman" pitchFamily="18" charset="0"/>
              </a:rPr>
              <a:t>thế</a:t>
            </a:r>
            <a:r>
              <a:rPr lang="en-US" sz="4400" dirty="0">
                <a:effectLst/>
                <a:cs typeface="Times New Roman" pitchFamily="18" charset="0"/>
              </a:rPr>
              <a:t> </a:t>
            </a:r>
            <a:r>
              <a:rPr lang="en-US" sz="4400" dirty="0" err="1">
                <a:effectLst/>
                <a:cs typeface="Times New Roman" pitchFamily="18" charset="0"/>
              </a:rPr>
              <a:t>nào</a:t>
            </a:r>
            <a:r>
              <a:rPr lang="en-US" sz="4400" dirty="0">
                <a:effectLst/>
                <a:cs typeface="Times New Roman" pitchFamily="18" charset="0"/>
              </a:rPr>
              <a:t>?</a:t>
            </a:r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3194" y="1353245"/>
            <a:ext cx="454754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err="1" smtClean="0">
                <a:solidFill>
                  <a:srgbClr val="DE228D"/>
                </a:solidFill>
                <a:effectLst/>
                <a:cs typeface="Times New Roman" pitchFamily="18" charset="0"/>
              </a:rPr>
              <a:t>Cương</a:t>
            </a:r>
            <a:r>
              <a:rPr lang="en-US" sz="4400" dirty="0" smtClean="0">
                <a:solidFill>
                  <a:srgbClr val="DE228D"/>
                </a:solidFill>
                <a:effectLst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DE228D"/>
                </a:solidFill>
                <a:effectLst/>
                <a:cs typeface="Times New Roman" pitchFamily="18" charset="0"/>
              </a:rPr>
              <a:t>vị</a:t>
            </a:r>
            <a:r>
              <a:rPr lang="en-US" sz="4400" dirty="0">
                <a:effectLst/>
                <a:cs typeface="Times New Roman" pitchFamily="18" charset="0"/>
              </a:rPr>
              <a:t> : </a:t>
            </a:r>
          </a:p>
        </p:txBody>
      </p:sp>
      <p:sp>
        <p:nvSpPr>
          <p:cNvPr id="218124" name="Text Box 12"/>
          <p:cNvSpPr txBox="1">
            <a:spLocks noChangeArrowheads="1"/>
          </p:cNvSpPr>
          <p:nvPr/>
        </p:nvSpPr>
        <p:spPr bwMode="auto">
          <a:xfrm>
            <a:off x="0" y="2122686"/>
            <a:ext cx="9372600" cy="76944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125" name="Text Box 13"/>
          <p:cNvSpPr txBox="1">
            <a:spLocks noChangeArrowheads="1"/>
          </p:cNvSpPr>
          <p:nvPr/>
        </p:nvSpPr>
        <p:spPr bwMode="auto">
          <a:xfrm>
            <a:off x="0" y="2981742"/>
            <a:ext cx="9029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126" name="Text Box 14"/>
          <p:cNvSpPr txBox="1">
            <a:spLocks noChangeArrowheads="1"/>
          </p:cNvSpPr>
          <p:nvPr/>
        </p:nvSpPr>
        <p:spPr bwMode="auto">
          <a:xfrm>
            <a:off x="18435" y="3751183"/>
            <a:ext cx="2362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 err="1" smtClean="0">
                <a:solidFill>
                  <a:srgbClr val="DE22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 smtClean="0">
                <a:solidFill>
                  <a:srgbClr val="DE22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DE22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400" dirty="0">
                <a:solidFill>
                  <a:srgbClr val="DE22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8131" name="Line 19"/>
          <p:cNvSpPr>
            <a:spLocks noChangeShapeType="1"/>
          </p:cNvSpPr>
          <p:nvPr/>
        </p:nvSpPr>
        <p:spPr bwMode="auto">
          <a:xfrm>
            <a:off x="8305800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6964" y="3751182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5698715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tin.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7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81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8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18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18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1" grpId="0"/>
      <p:bldP spid="218124" grpId="0"/>
      <p:bldP spid="218125" grpId="0"/>
      <p:bldP spid="218126" grpId="0"/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I.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Thế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hoạt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động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giao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tiếp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bằng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ngôn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ngữ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en-US" altLang="en-US" sz="4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0" y="1415464"/>
            <a:ext cx="9144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4400" dirty="0" smtClean="0">
                <a:cs typeface="Times New Roman" pitchFamily="18" charset="0"/>
              </a:rPr>
              <a:t>- </a:t>
            </a:r>
            <a:r>
              <a:rPr lang="en-US" altLang="en-US" sz="4400" dirty="0" err="1" smtClean="0">
                <a:cs typeface="Times New Roman" pitchFamily="18" charset="0"/>
              </a:rPr>
              <a:t>Hoạt</a:t>
            </a:r>
            <a:r>
              <a:rPr lang="en-US" altLang="en-US" sz="4400" dirty="0" smtClean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động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giao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tiếp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là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hoạt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động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cs typeface="Times New Roman" pitchFamily="18" charset="0"/>
              </a:rPr>
              <a:t>trao</a:t>
            </a:r>
            <a:r>
              <a:rPr lang="en-US" altLang="en-US" sz="4400" dirty="0" smtClean="0"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cs typeface="Times New Roman" pitchFamily="18" charset="0"/>
              </a:rPr>
              <a:t>đổi</a:t>
            </a:r>
            <a:r>
              <a:rPr lang="en-US" altLang="en-US" sz="4400" dirty="0" smtClean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thông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smtClean="0">
                <a:cs typeface="Times New Roman" pitchFamily="18" charset="0"/>
              </a:rPr>
              <a:t>tin </a:t>
            </a:r>
            <a:r>
              <a:rPr lang="en-US" altLang="en-US" sz="4400" dirty="0" err="1">
                <a:cs typeface="Times New Roman" pitchFamily="18" charset="0"/>
              </a:rPr>
              <a:t>của</a:t>
            </a:r>
            <a:r>
              <a:rPr lang="en-US" altLang="en-US" sz="4400" dirty="0">
                <a:cs typeface="Times New Roman" pitchFamily="18" charset="0"/>
              </a:rPr>
              <a:t> con </a:t>
            </a:r>
            <a:r>
              <a:rPr lang="en-US" altLang="en-US" sz="4400" dirty="0" err="1">
                <a:cs typeface="Times New Roman" pitchFamily="18" charset="0"/>
              </a:rPr>
              <a:t>người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trong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xã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hội</a:t>
            </a:r>
            <a:r>
              <a:rPr lang="en-US" altLang="en-US" sz="44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07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9" name="Text Box 23"/>
          <p:cNvSpPr txBox="1">
            <a:spLocks noChangeArrowheads="1"/>
          </p:cNvSpPr>
          <p:nvPr/>
        </p:nvSpPr>
        <p:spPr bwMode="auto">
          <a:xfrm>
            <a:off x="2324100" y="2060257"/>
            <a:ext cx="4343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effectLst/>
              </a:rPr>
              <a:t>Vua</a:t>
            </a:r>
            <a:r>
              <a:rPr lang="en-US" sz="2400" b="1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</a:rPr>
              <a:t>Trần</a:t>
            </a:r>
            <a:r>
              <a:rPr lang="en-US" sz="2400" dirty="0">
                <a:solidFill>
                  <a:srgbClr val="0070C0"/>
                </a:solidFill>
                <a:effectLst/>
              </a:rPr>
              <a:t>: </a:t>
            </a:r>
            <a:r>
              <a:rPr lang="en-US" sz="2400" dirty="0" err="1">
                <a:solidFill>
                  <a:srgbClr val="0070C0"/>
                </a:solidFill>
                <a:effectLst/>
              </a:rPr>
              <a:t>Khi</a:t>
            </a:r>
            <a:r>
              <a:rPr lang="en-US" sz="2400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</a:rPr>
              <a:t>hỏi</a:t>
            </a:r>
            <a:r>
              <a:rPr lang="en-US" sz="2400" dirty="0">
                <a:solidFill>
                  <a:srgbClr val="0070C0"/>
                </a:solidFill>
                <a:effectLst/>
              </a:rPr>
              <a:t> ý </a:t>
            </a:r>
            <a:r>
              <a:rPr lang="en-US" sz="2400" dirty="0" err="1">
                <a:solidFill>
                  <a:srgbClr val="0070C0"/>
                </a:solidFill>
                <a:effectLst/>
              </a:rPr>
              <a:t>kiến</a:t>
            </a:r>
            <a:r>
              <a:rPr lang="en-US" sz="2400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</a:rPr>
              <a:t>bô</a:t>
            </a:r>
            <a:r>
              <a:rPr lang="en-US" sz="2400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</a:rPr>
              <a:t>lão</a:t>
            </a:r>
            <a:endParaRPr lang="en-US" sz="2400" dirty="0">
              <a:solidFill>
                <a:srgbClr val="0070C0"/>
              </a:solidFill>
              <a:effectLst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effectLst/>
              </a:rPr>
              <a:t>Các</a:t>
            </a:r>
            <a:r>
              <a:rPr lang="en-US" sz="2400" b="1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</a:rPr>
              <a:t>bô</a:t>
            </a:r>
            <a:r>
              <a:rPr lang="en-US" sz="2400" b="1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</a:rPr>
              <a:t>lão</a:t>
            </a:r>
            <a:r>
              <a:rPr lang="en-US" sz="2400" dirty="0">
                <a:solidFill>
                  <a:srgbClr val="0070C0"/>
                </a:solidFill>
                <a:effectLst/>
              </a:rPr>
              <a:t> : </a:t>
            </a:r>
            <a:r>
              <a:rPr lang="en-US" sz="2400" dirty="0" err="1">
                <a:solidFill>
                  <a:srgbClr val="0070C0"/>
                </a:solidFill>
                <a:effectLst/>
              </a:rPr>
              <a:t>Khi</a:t>
            </a:r>
            <a:r>
              <a:rPr lang="en-US" sz="2400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</a:rPr>
              <a:t>trả</a:t>
            </a:r>
            <a:r>
              <a:rPr lang="en-US" sz="2400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</a:rPr>
              <a:t>lời</a:t>
            </a:r>
            <a:r>
              <a:rPr lang="en-US" sz="2400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</a:rPr>
              <a:t>và</a:t>
            </a:r>
            <a:r>
              <a:rPr lang="en-US" sz="2400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</a:rPr>
              <a:t>bày</a:t>
            </a:r>
            <a:r>
              <a:rPr lang="en-US" sz="2400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</a:rPr>
              <a:t>tỏ</a:t>
            </a:r>
            <a:r>
              <a:rPr lang="en-US" sz="2400" dirty="0">
                <a:solidFill>
                  <a:srgbClr val="0070C0"/>
                </a:solidFill>
                <a:effectLst/>
              </a:rPr>
              <a:t>  		         </a:t>
            </a:r>
            <a:r>
              <a:rPr lang="en-US" sz="2400" dirty="0" err="1">
                <a:solidFill>
                  <a:srgbClr val="0070C0"/>
                </a:solidFill>
                <a:effectLst/>
              </a:rPr>
              <a:t>quyết</a:t>
            </a:r>
            <a:r>
              <a:rPr lang="en-US" sz="2400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</a:rPr>
              <a:t>tâm</a:t>
            </a:r>
            <a:endParaRPr lang="en-US" sz="2400" dirty="0">
              <a:solidFill>
                <a:srgbClr val="0070C0"/>
              </a:solidFill>
              <a:effectLst/>
            </a:endParaRPr>
          </a:p>
        </p:txBody>
      </p:sp>
      <p:sp>
        <p:nvSpPr>
          <p:cNvPr id="111640" name="Text Box 24"/>
          <p:cNvSpPr txBox="1">
            <a:spLocks noChangeArrowheads="1"/>
          </p:cNvSpPr>
          <p:nvPr/>
        </p:nvSpPr>
        <p:spPr bwMode="auto">
          <a:xfrm>
            <a:off x="1409700" y="3736657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3600"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111645" name="Text Box 29"/>
          <p:cNvSpPr txBox="1">
            <a:spLocks noChangeArrowheads="1"/>
          </p:cNvSpPr>
          <p:nvPr/>
        </p:nvSpPr>
        <p:spPr bwMode="auto">
          <a:xfrm>
            <a:off x="2476500" y="3584257"/>
            <a:ext cx="3962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effectLst/>
              </a:rPr>
              <a:t>Vua Trần</a:t>
            </a:r>
            <a:r>
              <a:rPr lang="en-US" sz="2400">
                <a:solidFill>
                  <a:srgbClr val="0070C0"/>
                </a:solidFill>
                <a:effectLst/>
                <a:latin typeface="VNI-Times" pitchFamily="2" charset="0"/>
              </a:rPr>
              <a:t>: </a:t>
            </a:r>
            <a:r>
              <a:rPr lang="en-US" sz="2400">
                <a:solidFill>
                  <a:srgbClr val="0070C0"/>
                </a:solidFill>
                <a:effectLst/>
              </a:rPr>
              <a:t>Khi lắng nghe ý 		       kiến bô lão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effectLst/>
              </a:rPr>
              <a:t>Các bô lão</a:t>
            </a:r>
            <a:r>
              <a:rPr lang="en-US" sz="2400">
                <a:solidFill>
                  <a:srgbClr val="0070C0"/>
                </a:solidFill>
                <a:effectLst/>
              </a:rPr>
              <a:t> : Khi tiếp nhận lời 	        vua phán truyền</a:t>
            </a:r>
          </a:p>
        </p:txBody>
      </p:sp>
      <p:sp>
        <p:nvSpPr>
          <p:cNvPr id="111647" name="AutoShape 31"/>
          <p:cNvSpPr>
            <a:spLocks/>
          </p:cNvSpPr>
          <p:nvPr/>
        </p:nvSpPr>
        <p:spPr bwMode="auto">
          <a:xfrm>
            <a:off x="2019300" y="2212657"/>
            <a:ext cx="381000" cy="762000"/>
          </a:xfrm>
          <a:prstGeom prst="lef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11648" name="AutoShape 32"/>
          <p:cNvSpPr>
            <a:spLocks/>
          </p:cNvSpPr>
          <p:nvPr/>
        </p:nvSpPr>
        <p:spPr bwMode="auto">
          <a:xfrm>
            <a:off x="2171700" y="3812857"/>
            <a:ext cx="381000" cy="960438"/>
          </a:xfrm>
          <a:prstGeom prst="lef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11651" name="Text Box 35"/>
          <p:cNvSpPr txBox="1">
            <a:spLocks noChangeArrowheads="1"/>
          </p:cNvSpPr>
          <p:nvPr/>
        </p:nvSpPr>
        <p:spPr bwMode="auto">
          <a:xfrm>
            <a:off x="4916" y="0"/>
            <a:ext cx="913908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53" name="Line 37"/>
          <p:cNvSpPr>
            <a:spLocks noChangeShapeType="1"/>
          </p:cNvSpPr>
          <p:nvPr/>
        </p:nvSpPr>
        <p:spPr bwMode="auto">
          <a:xfrm>
            <a:off x="876300" y="2517457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vi-VN"/>
          </a:p>
        </p:txBody>
      </p:sp>
      <p:sp>
        <p:nvSpPr>
          <p:cNvPr id="111654" name="Line 38"/>
          <p:cNvSpPr>
            <a:spLocks noChangeShapeType="1"/>
          </p:cNvSpPr>
          <p:nvPr/>
        </p:nvSpPr>
        <p:spPr bwMode="auto">
          <a:xfrm flipV="1">
            <a:off x="1714500" y="2441257"/>
            <a:ext cx="0" cy="1828800"/>
          </a:xfrm>
          <a:prstGeom prst="line">
            <a:avLst/>
          </a:prstGeom>
          <a:noFill/>
          <a:ln w="9525">
            <a:solidFill>
              <a:srgbClr val="6600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vi-VN"/>
          </a:p>
        </p:txBody>
      </p:sp>
      <p:sp>
        <p:nvSpPr>
          <p:cNvPr id="111658" name="Text Box 42"/>
          <p:cNvSpPr txBox="1">
            <a:spLocks noChangeArrowheads="1"/>
          </p:cNvSpPr>
          <p:nvPr/>
        </p:nvSpPr>
        <p:spPr bwMode="auto">
          <a:xfrm>
            <a:off x="876300" y="4193857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</a:p>
        </p:txBody>
      </p:sp>
      <p:sp>
        <p:nvSpPr>
          <p:cNvPr id="111659" name="Text Box 43"/>
          <p:cNvSpPr txBox="1">
            <a:spLocks noChangeArrowheads="1"/>
          </p:cNvSpPr>
          <p:nvPr/>
        </p:nvSpPr>
        <p:spPr bwMode="auto">
          <a:xfrm>
            <a:off x="876300" y="2060257"/>
            <a:ext cx="91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60" name="Text Box 44"/>
          <p:cNvSpPr txBox="1">
            <a:spLocks noChangeArrowheads="1"/>
          </p:cNvSpPr>
          <p:nvPr/>
        </p:nvSpPr>
        <p:spPr bwMode="auto">
          <a:xfrm>
            <a:off x="952500" y="2745263"/>
            <a:ext cx="671512" cy="1447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Đổi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vai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589508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7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16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16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1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1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9" grpId="0"/>
      <p:bldP spid="111645" grpId="0"/>
      <p:bldP spid="111647" grpId="0" animBg="1"/>
      <p:bldP spid="111648" grpId="0" animBg="1"/>
      <p:bldP spid="111658" grpId="0"/>
      <p:bldP spid="111659" grpId="0"/>
      <p:bldP spid="111660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I.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Thế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hoạt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động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giao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tiếp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bằng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ngôn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ngữ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en-US" altLang="en-US" sz="4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0" y="1415464"/>
            <a:ext cx="9144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4400" dirty="0" smtClean="0">
                <a:cs typeface="Times New Roman" pitchFamily="18" charset="0"/>
              </a:rPr>
              <a:t>- </a:t>
            </a:r>
            <a:r>
              <a:rPr lang="en-US" altLang="en-US" sz="4400" dirty="0" err="1" smtClean="0">
                <a:cs typeface="Times New Roman" pitchFamily="18" charset="0"/>
              </a:rPr>
              <a:t>Hoạt</a:t>
            </a:r>
            <a:r>
              <a:rPr lang="en-US" altLang="en-US" sz="4400" dirty="0" smtClean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động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giao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tiếp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là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hoạt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động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cs typeface="Times New Roman" pitchFamily="18" charset="0"/>
              </a:rPr>
              <a:t>trao</a:t>
            </a:r>
            <a:r>
              <a:rPr lang="en-US" altLang="en-US" sz="4400" dirty="0" smtClean="0"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cs typeface="Times New Roman" pitchFamily="18" charset="0"/>
              </a:rPr>
              <a:t>đổi</a:t>
            </a:r>
            <a:r>
              <a:rPr lang="en-US" altLang="en-US" sz="4400" dirty="0" smtClean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thông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smtClean="0">
                <a:cs typeface="Times New Roman" pitchFamily="18" charset="0"/>
              </a:rPr>
              <a:t>tin </a:t>
            </a:r>
            <a:r>
              <a:rPr lang="en-US" altLang="en-US" sz="4400" dirty="0" err="1">
                <a:cs typeface="Times New Roman" pitchFamily="18" charset="0"/>
              </a:rPr>
              <a:t>của</a:t>
            </a:r>
            <a:r>
              <a:rPr lang="en-US" altLang="en-US" sz="4400" dirty="0">
                <a:cs typeface="Times New Roman" pitchFamily="18" charset="0"/>
              </a:rPr>
              <a:t> con </a:t>
            </a:r>
            <a:r>
              <a:rPr lang="en-US" altLang="en-US" sz="4400" dirty="0" err="1">
                <a:cs typeface="Times New Roman" pitchFamily="18" charset="0"/>
              </a:rPr>
              <a:t>người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trong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xã</a:t>
            </a:r>
            <a:r>
              <a:rPr lang="en-US" altLang="en-US" sz="4400" dirty="0">
                <a:cs typeface="Times New Roman" pitchFamily="18" charset="0"/>
              </a:rPr>
              <a:t> </a:t>
            </a:r>
            <a:r>
              <a:rPr lang="en-US" altLang="en-US" sz="4400" dirty="0" err="1">
                <a:cs typeface="Times New Roman" pitchFamily="18" charset="0"/>
              </a:rPr>
              <a:t>hội</a:t>
            </a:r>
            <a:r>
              <a:rPr lang="en-US" altLang="en-US" sz="4400" dirty="0"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230" y="3436947"/>
            <a:ext cx="91452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altLang="en-US"/>
              <a:t>GV: TRƯƠNG HOÀNG LONG</a:t>
            </a:r>
            <a:endParaRPr lang="en-US" altLang="en-US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1752600" y="620713"/>
            <a:ext cx="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graphicFrame>
        <p:nvGraphicFramePr>
          <p:cNvPr id="6149" name="Object 3"/>
          <p:cNvGraphicFramePr>
            <a:graphicFrameLocks noChangeAspect="1"/>
          </p:cNvGraphicFramePr>
          <p:nvPr/>
        </p:nvGraphicFramePr>
        <p:xfrm>
          <a:off x="3276600" y="4572000"/>
          <a:ext cx="32004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Photo Editor Photo" r:id="rId3" imgW="2381582" imgH="1371429" progId="MSPhotoEd.3">
                  <p:embed/>
                </p:oleObj>
              </mc:Choice>
              <mc:Fallback>
                <p:oleObj name="Photo Editor Photo" r:id="rId3" imgW="2381582" imgH="13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72000"/>
                        <a:ext cx="32004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6553200" y="3744913"/>
            <a:ext cx="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graphicFrame>
        <p:nvGraphicFramePr>
          <p:cNvPr id="6151" name="Object 5"/>
          <p:cNvGraphicFramePr>
            <a:graphicFrameLocks noChangeAspect="1"/>
          </p:cNvGraphicFramePr>
          <p:nvPr/>
        </p:nvGraphicFramePr>
        <p:xfrm>
          <a:off x="228600" y="152400"/>
          <a:ext cx="36576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hoto Editor Photo" r:id="rId5" imgW="3809524" imgH="2542857" progId="MSPhotoEd.3">
                  <p:embed/>
                </p:oleObj>
              </mc:Choice>
              <mc:Fallback>
                <p:oleObj name="Photo Editor Photo" r:id="rId5" imgW="3809524" imgH="2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36576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5334000" y="315913"/>
            <a:ext cx="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3276600" y="3897313"/>
            <a:ext cx="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graphicFrame>
        <p:nvGraphicFramePr>
          <p:cNvPr id="6154" name="Object 9"/>
          <p:cNvGraphicFramePr>
            <a:graphicFrameLocks noChangeAspect="1"/>
          </p:cNvGraphicFramePr>
          <p:nvPr/>
        </p:nvGraphicFramePr>
        <p:xfrm>
          <a:off x="3200400" y="3200400"/>
          <a:ext cx="1600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hoto Editor Photo" r:id="rId7" imgW="914286" imgH="743054" progId="MSPhotoEd.3">
                  <p:embed/>
                </p:oleObj>
              </mc:Choice>
              <mc:Fallback>
                <p:oleObj name="Photo Editor Photo" r:id="rId7" imgW="914286" imgH="74305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00400"/>
                        <a:ext cx="16002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1143000" y="4430713"/>
            <a:ext cx="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graphicFrame>
        <p:nvGraphicFramePr>
          <p:cNvPr id="6156" name="Object 11"/>
          <p:cNvGraphicFramePr>
            <a:graphicFrameLocks noChangeAspect="1"/>
          </p:cNvGraphicFramePr>
          <p:nvPr/>
        </p:nvGraphicFramePr>
        <p:xfrm>
          <a:off x="4648200" y="3276600"/>
          <a:ext cx="1905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hoto Editor Photo" r:id="rId9" imgW="1009791" imgH="733333" progId="MSPhotoEd.3">
                  <p:embed/>
                </p:oleObj>
              </mc:Choice>
              <mc:Fallback>
                <p:oleObj name="Photo Editor Photo" r:id="rId9" imgW="1009791" imgH="7333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276600"/>
                        <a:ext cx="1905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1219200" y="1306513"/>
            <a:ext cx="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graphicFrame>
        <p:nvGraphicFramePr>
          <p:cNvPr id="6158" name="Object 13"/>
          <p:cNvGraphicFramePr>
            <a:graphicFrameLocks noChangeAspect="1"/>
          </p:cNvGraphicFramePr>
          <p:nvPr/>
        </p:nvGraphicFramePr>
        <p:xfrm>
          <a:off x="381000" y="3200400"/>
          <a:ext cx="26670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hoto Editor Photo" r:id="rId11" imgW="6876190" imgH="8907118" progId="MSPhotoEd.3">
                  <p:embed/>
                </p:oleObj>
              </mc:Choice>
              <mc:Fallback>
                <p:oleObj name="Photo Editor Photo" r:id="rId11" imgW="6876190" imgH="890711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00400"/>
                        <a:ext cx="26670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1371600" y="5726113"/>
            <a:ext cx="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pic>
        <p:nvPicPr>
          <p:cNvPr id="6160" name="Picture 15" descr="scan00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2209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6" descr="scan000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22034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7" descr="scan000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438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9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529</Words>
  <Application>Microsoft Office PowerPoint</Application>
  <PresentationFormat>On-screen Show (4:3)</PresentationFormat>
  <Paragraphs>61</Paragraphs>
  <Slides>15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Photo Editor Photo</vt:lpstr>
      <vt:lpstr>PowerPoint Presentation</vt:lpstr>
      <vt:lpstr>PowerPoint Presentation</vt:lpstr>
      <vt:lpstr>Đọc văn bản sau và trả lời câu hỏi.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Trong hoạt động giao tiếp có sự chi phối của các nhân tố: nhân vật giao tiếp, hoàn cảnh giao tiếp, nội dung giao tiếp, mục đích giao tiếp, phương tiện và cách thức giao tiếp.</vt:lpstr>
    </vt:vector>
  </TitlesOfParts>
  <Company>+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15</cp:revision>
  <dcterms:created xsi:type="dcterms:W3CDTF">2018-08-12T05:38:22Z</dcterms:created>
  <dcterms:modified xsi:type="dcterms:W3CDTF">2018-08-24T02:13:20Z</dcterms:modified>
</cp:coreProperties>
</file>