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1" r:id="rId8"/>
    <p:sldId id="262" r:id="rId9"/>
    <p:sldId id="264" r:id="rId10"/>
    <p:sldId id="265" r:id="rId11"/>
    <p:sldId id="266" r:id="rId12"/>
    <p:sldId id="267" r:id="rId13"/>
    <p:sldId id="269" r:id="rId14"/>
    <p:sldId id="268" r:id="rId15"/>
    <p:sldId id="272" r:id="rId16"/>
    <p:sldId id="271" r:id="rId17"/>
    <p:sldId id="270" r:id="rId18"/>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electric fiel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2085" b="3774"/>
          <a:stretch/>
        </p:blipFill>
        <p:spPr bwMode="auto">
          <a:xfrm>
            <a:off x="-6928" y="0"/>
            <a:ext cx="91509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860" y="2286000"/>
            <a:ext cx="8458200" cy="1754326"/>
          </a:xfrm>
          <a:prstGeom prst="rect">
            <a:avLst/>
          </a:prstGeom>
          <a:noFill/>
        </p:spPr>
        <p:txBody>
          <a:bodyPr wrap="square" rtlCol="0">
            <a:spAutoFit/>
          </a:bodyPr>
          <a:lstStyle/>
          <a:p>
            <a:pPr algn="ctr"/>
            <a:r>
              <a:rPr lang="en-US" sz="5400" b="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ĐIỆN TRƯỜNG. CƯỜNG ĐỘ ĐIỆN TRƯỜNG</a:t>
            </a:r>
            <a:endParaRPr lang="vi-VN" sz="5400" b="1">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7209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5357"/>
            <a:ext cx="8610600" cy="6001643"/>
          </a:xfrm>
          <a:prstGeom prst="rect">
            <a:avLst/>
          </a:prstGeom>
        </p:spPr>
        <p:txBody>
          <a:bodyPr wrap="square">
            <a:spAutoFit/>
          </a:bodyPr>
          <a:lstStyle/>
          <a:p>
            <a:pPr algn="just">
              <a:lnSpc>
                <a:spcPct val="150000"/>
              </a:lnSpc>
            </a:pPr>
            <a:r>
              <a:rPr lang="en-US" sz="3200" b="1">
                <a:latin typeface="Times New Roman" pitchFamily="18" charset="0"/>
                <a:cs typeface="Times New Roman" pitchFamily="18" charset="0"/>
              </a:rPr>
              <a:t>Bài 1</a:t>
            </a:r>
            <a:r>
              <a:rPr lang="en-US" sz="3200">
                <a:latin typeface="Times New Roman" pitchFamily="18" charset="0"/>
                <a:cs typeface="Times New Roman" pitchFamily="18" charset="0"/>
              </a:rPr>
              <a:t>. Một điện tích điểm q = 10</a:t>
            </a:r>
            <a:r>
              <a:rPr lang="en-US" sz="3200" baseline="30000">
                <a:latin typeface="Times New Roman" pitchFamily="18" charset="0"/>
                <a:cs typeface="Times New Roman" pitchFamily="18" charset="0"/>
              </a:rPr>
              <a:t>-6</a:t>
            </a:r>
            <a:r>
              <a:rPr lang="en-US" sz="3200">
                <a:latin typeface="Times New Roman" pitchFamily="18" charset="0"/>
                <a:cs typeface="Times New Roman" pitchFamily="18" charset="0"/>
              </a:rPr>
              <a:t>C đặt trong không khí</a:t>
            </a:r>
            <a:endParaRPr lang="vi-VN" sz="3200">
              <a:latin typeface="Times New Roman" pitchFamily="18" charset="0"/>
              <a:cs typeface="Times New Roman" pitchFamily="18" charset="0"/>
            </a:endParaRPr>
          </a:p>
          <a:p>
            <a:pPr algn="just">
              <a:lnSpc>
                <a:spcPct val="150000"/>
              </a:lnSpc>
            </a:pPr>
            <a:r>
              <a:rPr lang="en-US" sz="3200">
                <a:latin typeface="Times New Roman" pitchFamily="18" charset="0"/>
                <a:cs typeface="Times New Roman" pitchFamily="18" charset="0"/>
              </a:rPr>
              <a:t>a. Xác định cường độ điện trường tại điểm cách điện tích 30cm, vẽ vectơ cường độ điện trường tại điểm này?</a:t>
            </a:r>
            <a:endParaRPr lang="vi-VN" sz="3200">
              <a:latin typeface="Times New Roman" pitchFamily="18" charset="0"/>
              <a:cs typeface="Times New Roman" pitchFamily="18" charset="0"/>
            </a:endParaRPr>
          </a:p>
          <a:p>
            <a:pPr algn="just">
              <a:lnSpc>
                <a:spcPct val="150000"/>
              </a:lnSpc>
            </a:pPr>
            <a:r>
              <a:rPr lang="en-US" sz="3200">
                <a:latin typeface="Times New Roman" pitchFamily="18" charset="0"/>
                <a:cs typeface="Times New Roman" pitchFamily="18" charset="0"/>
              </a:rPr>
              <a:t>b. Đặt điện tích trong chất lỏng có hằng số điện môi ε = 16. Điểm có cường độ điện trường như câu a cách điện tích bao nhiêu</a:t>
            </a:r>
            <a:r>
              <a:rPr lang="en-US" sz="3200" smtClean="0">
                <a:latin typeface="Times New Roman" pitchFamily="18" charset="0"/>
                <a:cs typeface="Times New Roman" pitchFamily="18" charset="0"/>
              </a:rPr>
              <a:t>?</a:t>
            </a:r>
            <a:endParaRPr lang="vi-VN" sz="3200">
              <a:latin typeface="Times New Roman" pitchFamily="18" charset="0"/>
              <a:cs typeface="Times New Roman" pitchFamily="18" charset="0"/>
            </a:endParaRPr>
          </a:p>
        </p:txBody>
      </p:sp>
    </p:spTree>
    <p:extLst>
      <p:ext uri="{BB962C8B-B14F-4D97-AF65-F5344CB8AC3E}">
        <p14:creationId xmlns:p14="http://schemas.microsoft.com/office/powerpoint/2010/main" val="32006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
            <a:ext cx="8763000" cy="6740307"/>
          </a:xfrm>
          <a:prstGeom prst="rect">
            <a:avLst/>
          </a:prstGeom>
        </p:spPr>
        <p:txBody>
          <a:bodyPr wrap="square">
            <a:spAutoFit/>
          </a:bodyPr>
          <a:lstStyle/>
          <a:p>
            <a:pPr lvl="0" algn="just">
              <a:lnSpc>
                <a:spcPct val="150000"/>
              </a:lnSpc>
            </a:pPr>
            <a:r>
              <a:rPr lang="en-US" sz="3200" b="1">
                <a:solidFill>
                  <a:prstClr val="black"/>
                </a:solidFill>
                <a:latin typeface="Times New Roman" pitchFamily="18" charset="0"/>
                <a:cs typeface="Times New Roman" pitchFamily="18" charset="0"/>
              </a:rPr>
              <a:t>Bài 2: </a:t>
            </a:r>
            <a:r>
              <a:rPr lang="en-US" sz="3200">
                <a:solidFill>
                  <a:prstClr val="black"/>
                </a:solidFill>
                <a:latin typeface="Times New Roman" pitchFamily="18" charset="0"/>
                <a:cs typeface="Times New Roman" pitchFamily="18" charset="0"/>
              </a:rPr>
              <a:t>Cho hai điểm A và B cùng nằm trên một đường sức của điện trường do một điện tích điểm q &gt; 0 gây ra. Biết độ lớn của cường độ điện trường tại A là 36V/m, tại B là 9V/m.</a:t>
            </a:r>
            <a:endParaRPr lang="vi-VN" sz="3200">
              <a:solidFill>
                <a:prstClr val="black"/>
              </a:solidFill>
              <a:latin typeface="Times New Roman" pitchFamily="18" charset="0"/>
              <a:cs typeface="Times New Roman" pitchFamily="18" charset="0"/>
            </a:endParaRPr>
          </a:p>
          <a:p>
            <a:pPr lvl="0" algn="just">
              <a:lnSpc>
                <a:spcPct val="150000"/>
              </a:lnSpc>
            </a:pPr>
            <a:r>
              <a:rPr lang="en-US" sz="3200">
                <a:solidFill>
                  <a:prstClr val="black"/>
                </a:solidFill>
                <a:latin typeface="Times New Roman" pitchFamily="18" charset="0"/>
                <a:cs typeface="Times New Roman" pitchFamily="18" charset="0"/>
              </a:rPr>
              <a:t>a. Xác định cường độ điện trường tại trung điểm M của AB.</a:t>
            </a:r>
            <a:endParaRPr lang="vi-VN" sz="3200">
              <a:solidFill>
                <a:prstClr val="black"/>
              </a:solidFill>
              <a:latin typeface="Times New Roman" pitchFamily="18" charset="0"/>
              <a:cs typeface="Times New Roman" pitchFamily="18" charset="0"/>
            </a:endParaRPr>
          </a:p>
          <a:p>
            <a:pPr lvl="0" algn="just">
              <a:lnSpc>
                <a:spcPct val="150000"/>
              </a:lnSpc>
            </a:pPr>
            <a:r>
              <a:rPr lang="en-US" sz="3200">
                <a:solidFill>
                  <a:prstClr val="black"/>
                </a:solidFill>
                <a:latin typeface="Times New Roman" pitchFamily="18" charset="0"/>
                <a:cs typeface="Times New Roman" pitchFamily="18" charset="0"/>
              </a:rPr>
              <a:t>b. Nếu đặt tại M một điện tích điểm q</a:t>
            </a:r>
            <a:r>
              <a:rPr lang="en-US" sz="3200" baseline="-25000">
                <a:solidFill>
                  <a:prstClr val="black"/>
                </a:solidFill>
                <a:latin typeface="Times New Roman" pitchFamily="18" charset="0"/>
                <a:cs typeface="Times New Roman" pitchFamily="18" charset="0"/>
              </a:rPr>
              <a:t>0</a:t>
            </a:r>
            <a:r>
              <a:rPr lang="en-US" sz="3200">
                <a:solidFill>
                  <a:prstClr val="black"/>
                </a:solidFill>
                <a:latin typeface="Times New Roman" pitchFamily="18" charset="0"/>
                <a:cs typeface="Times New Roman" pitchFamily="18" charset="0"/>
              </a:rPr>
              <a:t> = -10</a:t>
            </a:r>
            <a:r>
              <a:rPr lang="en-US" sz="3200" baseline="30000">
                <a:solidFill>
                  <a:prstClr val="black"/>
                </a:solidFill>
                <a:latin typeface="Times New Roman" pitchFamily="18" charset="0"/>
                <a:cs typeface="Times New Roman" pitchFamily="18" charset="0"/>
              </a:rPr>
              <a:t>-2</a:t>
            </a:r>
            <a:r>
              <a:rPr lang="en-US" sz="3200">
                <a:solidFill>
                  <a:prstClr val="black"/>
                </a:solidFill>
                <a:latin typeface="Times New Roman" pitchFamily="18" charset="0"/>
                <a:cs typeface="Times New Roman" pitchFamily="18" charset="0"/>
              </a:rPr>
              <a:t>C thì độ lớn lực điện tác dụng lên q</a:t>
            </a:r>
            <a:r>
              <a:rPr lang="en-US" sz="3200" baseline="-25000">
                <a:solidFill>
                  <a:prstClr val="black"/>
                </a:solidFill>
                <a:latin typeface="Times New Roman" pitchFamily="18" charset="0"/>
                <a:cs typeface="Times New Roman" pitchFamily="18" charset="0"/>
              </a:rPr>
              <a:t>0</a:t>
            </a:r>
            <a:r>
              <a:rPr lang="en-US" sz="3200">
                <a:solidFill>
                  <a:prstClr val="black"/>
                </a:solidFill>
                <a:latin typeface="Times New Roman" pitchFamily="18" charset="0"/>
                <a:cs typeface="Times New Roman" pitchFamily="18" charset="0"/>
              </a:rPr>
              <a:t> là bao nhiêu? Xác định phương chiều của lực?</a:t>
            </a:r>
            <a:endParaRPr lang="vi-VN"/>
          </a:p>
        </p:txBody>
      </p:sp>
    </p:spTree>
    <p:extLst>
      <p:ext uri="{BB962C8B-B14F-4D97-AF65-F5344CB8AC3E}">
        <p14:creationId xmlns:p14="http://schemas.microsoft.com/office/powerpoint/2010/main" val="153903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748"/>
            <a:ext cx="8686800" cy="6986528"/>
          </a:xfrm>
          <a:prstGeom prst="rect">
            <a:avLst/>
          </a:prstGeom>
        </p:spPr>
        <p:txBody>
          <a:bodyPr wrap="square">
            <a:spAutoFit/>
          </a:bodyPr>
          <a:lstStyle/>
          <a:p>
            <a:pPr algn="ctr"/>
            <a:r>
              <a:rPr lang="en-US" sz="3200" b="1" smtClean="0">
                <a:solidFill>
                  <a:srgbClr val="FF0000"/>
                </a:solidFill>
                <a:latin typeface="Times New Roman" pitchFamily="18" charset="0"/>
                <a:cs typeface="Times New Roman" pitchFamily="18" charset="0"/>
              </a:rPr>
              <a:t>III. ĐƯỜNG SỨC ĐIỆN</a:t>
            </a:r>
            <a:endParaRPr lang="vi-VN" sz="3200" smtClean="0">
              <a:solidFill>
                <a:srgbClr val="FF0000"/>
              </a:solidFill>
              <a:latin typeface="Times New Roman" pitchFamily="18" charset="0"/>
              <a:cs typeface="Times New Roman" pitchFamily="18" charset="0"/>
            </a:endParaRPr>
          </a:p>
          <a:p>
            <a:pPr marL="514350" indent="-514350" algn="just">
              <a:buAutoNum type="arabicPeriod"/>
            </a:pPr>
            <a:r>
              <a:rPr lang="en-US" sz="3200" b="1" i="1" smtClean="0">
                <a:latin typeface="Times New Roman" pitchFamily="18" charset="0"/>
                <a:cs typeface="Times New Roman" pitchFamily="18" charset="0"/>
              </a:rPr>
              <a:t>Hình </a:t>
            </a:r>
            <a:r>
              <a:rPr lang="en-US" sz="3200" b="1" i="1">
                <a:latin typeface="Times New Roman" pitchFamily="18" charset="0"/>
                <a:cs typeface="Times New Roman" pitchFamily="18" charset="0"/>
              </a:rPr>
              <a:t>ảnh các đường sức </a:t>
            </a:r>
            <a:r>
              <a:rPr lang="en-US" sz="3200" b="1" i="1" smtClean="0">
                <a:latin typeface="Times New Roman" pitchFamily="18" charset="0"/>
                <a:cs typeface="Times New Roman" pitchFamily="18" charset="0"/>
              </a:rPr>
              <a:t>điện</a:t>
            </a:r>
          </a:p>
          <a:p>
            <a:pPr marL="514350" indent="-514350" algn="just">
              <a:buAutoNum type="arabicPeriod"/>
            </a:pPr>
            <a:endParaRPr lang="en-US" sz="3200" b="1" i="1" u="sng">
              <a:latin typeface="Times New Roman" pitchFamily="18" charset="0"/>
              <a:cs typeface="Times New Roman" pitchFamily="18" charset="0"/>
            </a:endParaRPr>
          </a:p>
          <a:p>
            <a:pPr marL="514350" indent="-514350" algn="just">
              <a:buAutoNum type="arabicPeriod"/>
            </a:pPr>
            <a:endParaRPr lang="en-US" sz="3200" b="1" i="1" u="sng" smtClean="0">
              <a:latin typeface="Times New Roman" pitchFamily="18" charset="0"/>
              <a:cs typeface="Times New Roman" pitchFamily="18" charset="0"/>
            </a:endParaRPr>
          </a:p>
          <a:p>
            <a:pPr marL="514350" indent="-514350" algn="just">
              <a:buAutoNum type="arabicPeriod"/>
            </a:pPr>
            <a:endParaRPr lang="en-US" sz="3200" b="1" i="1" u="sng">
              <a:latin typeface="Times New Roman" pitchFamily="18" charset="0"/>
              <a:cs typeface="Times New Roman" pitchFamily="18" charset="0"/>
            </a:endParaRPr>
          </a:p>
          <a:p>
            <a:pPr marL="514350" indent="-514350" algn="just">
              <a:buAutoNum type="arabicPeriod"/>
            </a:pPr>
            <a:endParaRPr lang="en-US" sz="3200" b="1" i="1" u="sng" smtClean="0">
              <a:latin typeface="Times New Roman" pitchFamily="18" charset="0"/>
              <a:cs typeface="Times New Roman" pitchFamily="18" charset="0"/>
            </a:endParaRPr>
          </a:p>
          <a:p>
            <a:pPr marL="514350" indent="-514350" algn="just">
              <a:buAutoNum type="arabicPeriod"/>
            </a:pPr>
            <a:endParaRPr lang="en-US" sz="3200" b="1" i="1" u="sng">
              <a:latin typeface="Times New Roman" pitchFamily="18" charset="0"/>
              <a:cs typeface="Times New Roman" pitchFamily="18" charset="0"/>
            </a:endParaRPr>
          </a:p>
          <a:p>
            <a:pPr marL="514350" indent="-514350" algn="just">
              <a:buAutoNum type="arabicPeriod"/>
            </a:pPr>
            <a:endParaRPr lang="en-US" sz="3200" b="1" i="1" u="sng" smtClean="0">
              <a:latin typeface="Times New Roman" pitchFamily="18" charset="0"/>
              <a:cs typeface="Times New Roman" pitchFamily="18" charset="0"/>
            </a:endParaRPr>
          </a:p>
          <a:p>
            <a:pPr algn="just"/>
            <a:endParaRPr lang="vi-VN" sz="3200">
              <a:latin typeface="Times New Roman" pitchFamily="18" charset="0"/>
              <a:cs typeface="Times New Roman" pitchFamily="18" charset="0"/>
            </a:endParaRPr>
          </a:p>
          <a:p>
            <a:pPr indent="722313" algn="just"/>
            <a:endParaRPr lang="en-US" sz="3200" i="1" smtClean="0">
              <a:solidFill>
                <a:srgbClr val="C00000"/>
              </a:solidFill>
              <a:latin typeface="Times New Roman" pitchFamily="18" charset="0"/>
              <a:cs typeface="Times New Roman" pitchFamily="18" charset="0"/>
            </a:endParaRPr>
          </a:p>
          <a:p>
            <a:pPr indent="722313" algn="just"/>
            <a:r>
              <a:rPr lang="en-US" sz="3200" i="1" smtClean="0">
                <a:solidFill>
                  <a:srgbClr val="C00000"/>
                </a:solidFill>
                <a:latin typeface="Times New Roman" pitchFamily="18" charset="0"/>
                <a:cs typeface="Times New Roman" pitchFamily="18" charset="0"/>
              </a:rPr>
              <a:t>Các </a:t>
            </a:r>
            <a:r>
              <a:rPr lang="en-US" sz="3200" i="1">
                <a:solidFill>
                  <a:srgbClr val="C00000"/>
                </a:solidFill>
                <a:latin typeface="Times New Roman" pitchFamily="18" charset="0"/>
                <a:cs typeface="Times New Roman" pitchFamily="18" charset="0"/>
              </a:rPr>
              <a:t>hạt nhỏ cách điện đặt trong điện trường sẽ bị nhiễm điện và nằm dọc theo những đường mà tiếp tuyến tại mỗi điểm trùng với phương của véc tơ cường độ điện trường tại điểm đó.</a:t>
            </a:r>
            <a:endParaRPr lang="vi-VN" sz="3200">
              <a:solidFill>
                <a:srgbClr val="C00000"/>
              </a:solidFill>
              <a:latin typeface="Times New Roman" pitchFamily="18" charset="0"/>
              <a:cs typeface="Times New Roman" pitchFamily="18" charset="0"/>
            </a:endParaRPr>
          </a:p>
        </p:txBody>
      </p:sp>
      <p:pic>
        <p:nvPicPr>
          <p:cNvPr id="5122" name="Picture 2" descr="Kết quả hình ảnh cho duong suc d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93848"/>
            <a:ext cx="8534400" cy="378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39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494085"/>
          </a:xfrm>
          <a:prstGeom prst="rect">
            <a:avLst/>
          </a:prstGeom>
        </p:spPr>
        <p:txBody>
          <a:bodyPr wrap="square">
            <a:spAutoFit/>
          </a:bodyPr>
          <a:lstStyle/>
          <a:p>
            <a:pPr algn="just"/>
            <a:r>
              <a:rPr lang="en-US" sz="3200" b="1" i="1">
                <a:latin typeface="Times New Roman" pitchFamily="18" charset="0"/>
                <a:cs typeface="Times New Roman" pitchFamily="18" charset="0"/>
              </a:rPr>
              <a:t>2. Định nghĩa</a:t>
            </a:r>
            <a:endParaRPr lang="vi-VN" sz="3200" b="1" i="1">
              <a:latin typeface="Times New Roman" pitchFamily="18" charset="0"/>
              <a:cs typeface="Times New Roman" pitchFamily="18" charset="0"/>
            </a:endParaRPr>
          </a:p>
          <a:p>
            <a:pPr indent="722313" algn="just"/>
            <a:endParaRPr lang="en-US" sz="3200" i="1" smtClean="0">
              <a:solidFill>
                <a:srgbClr val="C00000"/>
              </a:solidFill>
              <a:latin typeface="Times New Roman" pitchFamily="18" charset="0"/>
              <a:cs typeface="Times New Roman" pitchFamily="18" charset="0"/>
            </a:endParaRPr>
          </a:p>
          <a:p>
            <a:pPr indent="722313" algn="just"/>
            <a:endParaRPr lang="en-US" sz="3200" i="1">
              <a:solidFill>
                <a:srgbClr val="C00000"/>
              </a:solidFill>
              <a:latin typeface="Times New Roman" pitchFamily="18" charset="0"/>
              <a:cs typeface="Times New Roman" pitchFamily="18" charset="0"/>
            </a:endParaRPr>
          </a:p>
          <a:p>
            <a:pPr indent="722313" algn="just"/>
            <a:endParaRPr lang="en-US" sz="3200" i="1" smtClean="0">
              <a:solidFill>
                <a:srgbClr val="C00000"/>
              </a:solidFill>
              <a:latin typeface="Times New Roman" pitchFamily="18" charset="0"/>
              <a:cs typeface="Times New Roman" pitchFamily="18" charset="0"/>
            </a:endParaRPr>
          </a:p>
          <a:p>
            <a:pPr indent="722313" algn="just"/>
            <a:endParaRPr lang="en-US" sz="3200" i="1">
              <a:solidFill>
                <a:srgbClr val="C00000"/>
              </a:solidFill>
              <a:latin typeface="Times New Roman" pitchFamily="18" charset="0"/>
              <a:cs typeface="Times New Roman" pitchFamily="18" charset="0"/>
            </a:endParaRPr>
          </a:p>
          <a:p>
            <a:pPr indent="722313" algn="just"/>
            <a:endParaRPr lang="en-US" sz="3200" i="1" smtClean="0">
              <a:solidFill>
                <a:srgbClr val="C00000"/>
              </a:solidFill>
              <a:latin typeface="Times New Roman" pitchFamily="18" charset="0"/>
              <a:cs typeface="Times New Roman" pitchFamily="18" charset="0"/>
            </a:endParaRPr>
          </a:p>
          <a:p>
            <a:pPr indent="722313" algn="just"/>
            <a:endParaRPr lang="en-US" sz="3200" i="1">
              <a:solidFill>
                <a:srgbClr val="C00000"/>
              </a:solidFill>
              <a:latin typeface="Times New Roman" pitchFamily="18" charset="0"/>
              <a:cs typeface="Times New Roman" pitchFamily="18" charset="0"/>
            </a:endParaRPr>
          </a:p>
          <a:p>
            <a:pPr indent="722313" algn="just"/>
            <a:endParaRPr lang="en-US" sz="3200" i="1" smtClean="0">
              <a:solidFill>
                <a:srgbClr val="C00000"/>
              </a:solidFill>
              <a:latin typeface="Times New Roman" pitchFamily="18" charset="0"/>
              <a:cs typeface="Times New Roman" pitchFamily="18" charset="0"/>
            </a:endParaRPr>
          </a:p>
          <a:p>
            <a:pPr indent="722313" algn="just"/>
            <a:endParaRPr lang="en-US" sz="3200" i="1">
              <a:solidFill>
                <a:srgbClr val="C00000"/>
              </a:solidFill>
              <a:latin typeface="Times New Roman" pitchFamily="18" charset="0"/>
              <a:cs typeface="Times New Roman" pitchFamily="18" charset="0"/>
            </a:endParaRPr>
          </a:p>
          <a:p>
            <a:pPr indent="722313" algn="just"/>
            <a:r>
              <a:rPr lang="en-US" sz="3200" i="1" smtClean="0">
                <a:solidFill>
                  <a:srgbClr val="C00000"/>
                </a:solidFill>
                <a:latin typeface="Times New Roman" pitchFamily="18" charset="0"/>
                <a:cs typeface="Times New Roman" pitchFamily="18" charset="0"/>
              </a:rPr>
              <a:t>Đường </a:t>
            </a:r>
            <a:r>
              <a:rPr lang="en-US" sz="3200" i="1">
                <a:solidFill>
                  <a:srgbClr val="C00000"/>
                </a:solidFill>
                <a:latin typeface="Times New Roman" pitchFamily="18" charset="0"/>
                <a:cs typeface="Times New Roman" pitchFamily="18" charset="0"/>
              </a:rPr>
              <a:t>sức điện trường là đường mà tiếp tuyến tại mỗi điểm của nó là giá của véc tơ cường độ điện trường tại điểm đó. Nói cách khác đường sức điện trường là đường mà lực điện tác dụng dọc theo nó.</a:t>
            </a:r>
            <a:endParaRPr lang="vi-VN" sz="3200" i="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3638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584775"/>
          </a:xfrm>
          <a:prstGeom prst="rect">
            <a:avLst/>
          </a:prstGeom>
        </p:spPr>
        <p:txBody>
          <a:bodyPr wrap="square">
            <a:spAutoFit/>
          </a:bodyPr>
          <a:lstStyle/>
          <a:p>
            <a:pPr algn="just"/>
            <a:r>
              <a:rPr lang="en-US" sz="3200" b="1" i="1">
                <a:latin typeface="Times New Roman" pitchFamily="18" charset="0"/>
                <a:cs typeface="Times New Roman" pitchFamily="18" charset="0"/>
              </a:rPr>
              <a:t>3. Hình dạng đường sức của một số điện trường</a:t>
            </a:r>
            <a:endParaRPr lang="vi-VN" sz="3200">
              <a:latin typeface="Times New Roman" pitchFamily="18" charset="0"/>
              <a:cs typeface="Times New Roman" pitchFamily="18" charset="0"/>
            </a:endParaRPr>
          </a:p>
        </p:txBody>
      </p:sp>
      <p:sp>
        <p:nvSpPr>
          <p:cNvPr id="3" name="AutoShape 2" descr="Kết quả hình ảnh cho duong suc di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4" descr="Kết quả hình ảnh cho duong suc di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615" y="983288"/>
            <a:ext cx="2500796" cy="24457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889" y="1059488"/>
            <a:ext cx="2578911" cy="23695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080" y="3696366"/>
            <a:ext cx="3578225" cy="268021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258" y="3577588"/>
            <a:ext cx="3578942" cy="2917772"/>
          </a:xfrm>
          <a:prstGeom prst="rect">
            <a:avLst/>
          </a:prstGeom>
        </p:spPr>
      </p:pic>
    </p:spTree>
    <p:extLst>
      <p:ext uri="{BB962C8B-B14F-4D97-AF65-F5344CB8AC3E}">
        <p14:creationId xmlns:p14="http://schemas.microsoft.com/office/powerpoint/2010/main" val="405101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ình ảnh có liên quan"/>
          <p:cNvPicPr>
            <a:picLocks noChangeAspect="1" noChangeArrowheads="1"/>
          </p:cNvPicPr>
          <p:nvPr/>
        </p:nvPicPr>
        <p:blipFill rotWithShape="1">
          <a:blip r:embed="rId2">
            <a:extLst>
              <a:ext uri="{28A0092B-C50C-407E-A947-70E740481C1C}">
                <a14:useLocalDpi xmlns:a14="http://schemas.microsoft.com/office/drawing/2010/main" val="0"/>
              </a:ext>
            </a:extLst>
          </a:blip>
          <a:srcRect b="5301"/>
          <a:stretch/>
        </p:blipFill>
        <p:spPr bwMode="auto">
          <a:xfrm>
            <a:off x="228600" y="52294"/>
            <a:ext cx="8915400" cy="657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553332"/>
          </a:xfrm>
          <a:prstGeom prst="rect">
            <a:avLst/>
          </a:prstGeom>
        </p:spPr>
        <p:txBody>
          <a:bodyPr wrap="square">
            <a:spAutoFit/>
          </a:bodyPr>
          <a:lstStyle/>
          <a:p>
            <a:pPr algn="just">
              <a:lnSpc>
                <a:spcPct val="110000"/>
              </a:lnSpc>
            </a:pPr>
            <a:r>
              <a:rPr lang="en-US" sz="3200" b="1" i="1">
                <a:latin typeface="Times New Roman" pitchFamily="18" charset="0"/>
                <a:cs typeface="Times New Roman" pitchFamily="18" charset="0"/>
              </a:rPr>
              <a:t>4. Các đặc điểm của đường sức điện</a:t>
            </a:r>
            <a:endParaRPr lang="vi-VN" sz="3200">
              <a:latin typeface="Times New Roman" pitchFamily="18" charset="0"/>
              <a:cs typeface="Times New Roman" pitchFamily="18" charset="0"/>
            </a:endParaRPr>
          </a:p>
          <a:p>
            <a:pPr algn="just">
              <a:lnSpc>
                <a:spcPct val="110000"/>
              </a:lnSpc>
            </a:pPr>
            <a:r>
              <a:rPr lang="en-US" sz="3200" i="1">
                <a:solidFill>
                  <a:srgbClr val="C00000"/>
                </a:solidFill>
                <a:latin typeface="Times New Roman" pitchFamily="18" charset="0"/>
                <a:cs typeface="Times New Roman" pitchFamily="18" charset="0"/>
              </a:rPr>
              <a:t>+ Qua mỗi điểm trong điện trường có một đường sức điện và chỉ một mà thôi</a:t>
            </a:r>
            <a:endParaRPr lang="vi-VN" sz="3200">
              <a:solidFill>
                <a:srgbClr val="C00000"/>
              </a:solidFill>
              <a:latin typeface="Times New Roman" pitchFamily="18" charset="0"/>
              <a:cs typeface="Times New Roman" pitchFamily="18" charset="0"/>
            </a:endParaRPr>
          </a:p>
          <a:p>
            <a:pPr algn="just">
              <a:lnSpc>
                <a:spcPct val="110000"/>
              </a:lnSpc>
            </a:pPr>
            <a:r>
              <a:rPr lang="en-US" sz="3200" i="1">
                <a:solidFill>
                  <a:srgbClr val="C00000"/>
                </a:solidFill>
                <a:latin typeface="Times New Roman" pitchFamily="18" charset="0"/>
                <a:cs typeface="Times New Roman" pitchFamily="18" charset="0"/>
              </a:rPr>
              <a:t>+ Đường sức điện là những đường có hướng. Hướng của đường sức điện tại một điểm là hướng của véc tơ cường độ điện trường tại điểm đó.</a:t>
            </a:r>
            <a:endParaRPr lang="vi-VN" sz="3200">
              <a:solidFill>
                <a:srgbClr val="C00000"/>
              </a:solidFill>
              <a:latin typeface="Times New Roman" pitchFamily="18" charset="0"/>
              <a:cs typeface="Times New Roman" pitchFamily="18" charset="0"/>
            </a:endParaRPr>
          </a:p>
          <a:p>
            <a:pPr algn="just">
              <a:lnSpc>
                <a:spcPct val="110000"/>
              </a:lnSpc>
            </a:pPr>
            <a:r>
              <a:rPr lang="en-US" sz="3200" i="1">
                <a:solidFill>
                  <a:srgbClr val="C00000"/>
                </a:solidFill>
                <a:latin typeface="Times New Roman" pitchFamily="18" charset="0"/>
                <a:cs typeface="Times New Roman" pitchFamily="18" charset="0"/>
              </a:rPr>
              <a:t>+ Đường sức điện của điện trường tĩnh là những đường không khép kín.</a:t>
            </a:r>
            <a:endParaRPr lang="vi-VN" sz="3200">
              <a:solidFill>
                <a:srgbClr val="C00000"/>
              </a:solidFill>
              <a:latin typeface="Times New Roman" pitchFamily="18" charset="0"/>
              <a:cs typeface="Times New Roman" pitchFamily="18" charset="0"/>
            </a:endParaRPr>
          </a:p>
          <a:p>
            <a:pPr algn="just">
              <a:lnSpc>
                <a:spcPct val="110000"/>
              </a:lnSpc>
            </a:pPr>
            <a:r>
              <a:rPr lang="en-US" sz="3200" i="1">
                <a:solidFill>
                  <a:srgbClr val="C00000"/>
                </a:solidFill>
                <a:latin typeface="Times New Roman" pitchFamily="18" charset="0"/>
                <a:cs typeface="Times New Roman" pitchFamily="18" charset="0"/>
              </a:rPr>
              <a:t>+ Qui ước vẽ số đường sức đi qua một diện tích nhất định đặt vuông góc với với đường sức điện tại điểm mà ta xét tỉ lệ với cường độ điện trường tại điểm đó.</a:t>
            </a:r>
            <a:endParaRPr lang="vi-VN" sz="32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947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035"/>
            <a:ext cx="8686800" cy="6494085"/>
          </a:xfrm>
          <a:prstGeom prst="rect">
            <a:avLst/>
          </a:prstGeom>
        </p:spPr>
        <p:txBody>
          <a:bodyPr wrap="square">
            <a:spAutoFit/>
          </a:bodyPr>
          <a:lstStyle/>
          <a:p>
            <a:pPr algn="just"/>
            <a:r>
              <a:rPr lang="en-US" sz="3200" b="1" i="1">
                <a:latin typeface="Times New Roman" pitchFamily="18" charset="0"/>
                <a:cs typeface="Times New Roman" pitchFamily="18" charset="0"/>
              </a:rPr>
              <a:t>5. </a:t>
            </a:r>
            <a:r>
              <a:rPr lang="en-US" sz="3200" b="1" i="1" u="sng">
                <a:latin typeface="Times New Roman" pitchFamily="18" charset="0"/>
                <a:cs typeface="Times New Roman" pitchFamily="18" charset="0"/>
              </a:rPr>
              <a:t>Điện trường đều</a:t>
            </a:r>
            <a:endParaRPr lang="vi-VN" sz="3200">
              <a:latin typeface="Times New Roman" pitchFamily="18" charset="0"/>
              <a:cs typeface="Times New Roman" pitchFamily="18" charset="0"/>
            </a:endParaRPr>
          </a:p>
          <a:p>
            <a:pPr indent="722313" algn="just"/>
            <a:r>
              <a:rPr lang="en-US" sz="3200" i="1">
                <a:solidFill>
                  <a:srgbClr val="C00000"/>
                </a:solidFill>
                <a:latin typeface="Times New Roman" pitchFamily="18" charset="0"/>
                <a:cs typeface="Times New Roman" pitchFamily="18" charset="0"/>
              </a:rPr>
              <a:t>Điện trường đều là điện trường mà véc tơ cường độ điện trường tại mọi điểm đều có cùng phương chiều và độ lớn</a:t>
            </a:r>
            <a:r>
              <a:rPr lang="en-US" sz="3200" i="1" smtClean="0">
                <a:solidFill>
                  <a:srgbClr val="C00000"/>
                </a:solidFill>
                <a:latin typeface="Times New Roman" pitchFamily="18" charset="0"/>
                <a:cs typeface="Times New Roman" pitchFamily="18" charset="0"/>
              </a:rPr>
              <a:t>.</a:t>
            </a:r>
          </a:p>
          <a:p>
            <a:pPr algn="just"/>
            <a:endParaRPr lang="en-US" sz="3200" i="1">
              <a:solidFill>
                <a:srgbClr val="C00000"/>
              </a:solidFill>
              <a:latin typeface="Times New Roman" pitchFamily="18" charset="0"/>
              <a:cs typeface="Times New Roman" pitchFamily="18" charset="0"/>
            </a:endParaRPr>
          </a:p>
          <a:p>
            <a:pPr algn="just"/>
            <a:endParaRPr lang="en-US" sz="3200" i="1" smtClean="0">
              <a:solidFill>
                <a:srgbClr val="C00000"/>
              </a:solidFill>
              <a:latin typeface="Times New Roman" pitchFamily="18" charset="0"/>
              <a:cs typeface="Times New Roman" pitchFamily="18" charset="0"/>
            </a:endParaRPr>
          </a:p>
          <a:p>
            <a:pPr algn="just"/>
            <a:endParaRPr lang="en-US" sz="3200" i="1">
              <a:solidFill>
                <a:srgbClr val="C00000"/>
              </a:solidFill>
              <a:latin typeface="Times New Roman" pitchFamily="18" charset="0"/>
              <a:cs typeface="Times New Roman" pitchFamily="18" charset="0"/>
            </a:endParaRPr>
          </a:p>
          <a:p>
            <a:pPr algn="just"/>
            <a:endParaRPr lang="en-US" sz="3200" i="1" smtClean="0">
              <a:solidFill>
                <a:srgbClr val="C00000"/>
              </a:solidFill>
              <a:latin typeface="Times New Roman" pitchFamily="18" charset="0"/>
              <a:cs typeface="Times New Roman" pitchFamily="18" charset="0"/>
            </a:endParaRPr>
          </a:p>
          <a:p>
            <a:pPr algn="just"/>
            <a:endParaRPr lang="en-US" sz="3200" i="1">
              <a:solidFill>
                <a:srgbClr val="C00000"/>
              </a:solidFill>
              <a:latin typeface="Times New Roman" pitchFamily="18" charset="0"/>
              <a:cs typeface="Times New Roman" pitchFamily="18" charset="0"/>
            </a:endParaRPr>
          </a:p>
          <a:p>
            <a:pPr algn="just"/>
            <a:endParaRPr lang="en-US" sz="3200" i="1" smtClean="0">
              <a:solidFill>
                <a:srgbClr val="C00000"/>
              </a:solidFill>
              <a:latin typeface="Times New Roman" pitchFamily="18" charset="0"/>
              <a:cs typeface="Times New Roman" pitchFamily="18" charset="0"/>
            </a:endParaRPr>
          </a:p>
          <a:p>
            <a:pPr algn="just"/>
            <a:endParaRPr lang="vi-VN" sz="3200">
              <a:solidFill>
                <a:srgbClr val="C00000"/>
              </a:solidFill>
              <a:latin typeface="Times New Roman" pitchFamily="18" charset="0"/>
              <a:cs typeface="Times New Roman" pitchFamily="18" charset="0"/>
            </a:endParaRPr>
          </a:p>
          <a:p>
            <a:pPr indent="722313" algn="just"/>
            <a:r>
              <a:rPr lang="en-US" sz="3200">
                <a:latin typeface="Times New Roman" pitchFamily="18" charset="0"/>
                <a:cs typeface="Times New Roman" pitchFamily="18" charset="0"/>
              </a:rPr>
              <a:t>Đường sức điện trường đều là những đường thẳng song song cách đều.</a:t>
            </a:r>
            <a:endParaRPr lang="vi-VN" sz="3200">
              <a:latin typeface="Times New Roman" pitchFamily="18" charset="0"/>
              <a:cs typeface="Times New Roman" pitchFamily="18" charset="0"/>
            </a:endParaRPr>
          </a:p>
        </p:txBody>
      </p:sp>
      <p:pic>
        <p:nvPicPr>
          <p:cNvPr id="6146" name="Picture 2" descr="Kết quả hình ảnh cho duong suc d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49" y="2138520"/>
            <a:ext cx="8371451" cy="327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3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electric field"/>
          <p:cNvPicPr>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val="0"/>
              </a:ext>
            </a:extLst>
          </a:blip>
          <a:srcRect l="24410" t="4593" r="27432" b="12709"/>
          <a:stretch/>
        </p:blipFill>
        <p:spPr bwMode="auto">
          <a:xfrm>
            <a:off x="0" y="1828800"/>
            <a:ext cx="9144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8220"/>
            <a:ext cx="8610600" cy="6740307"/>
          </a:xfrm>
          <a:prstGeom prst="rect">
            <a:avLst/>
          </a:prstGeom>
        </p:spPr>
        <p:txBody>
          <a:bodyPr wrap="square">
            <a:spAutoFit/>
          </a:bodyPr>
          <a:lstStyle/>
          <a:p>
            <a:pPr algn="ctr">
              <a:lnSpc>
                <a:spcPct val="150000"/>
              </a:lnSpc>
            </a:pPr>
            <a:r>
              <a:rPr lang="en-US" sz="3200" b="1" smtClean="0">
                <a:latin typeface="Times New Roman" pitchFamily="18" charset="0"/>
                <a:cs typeface="Times New Roman" pitchFamily="18" charset="0"/>
              </a:rPr>
              <a:t>I. ĐIỆN TRƯỜNG</a:t>
            </a:r>
            <a:endParaRPr lang="vi-VN" sz="3200" smtClean="0">
              <a:latin typeface="Times New Roman" pitchFamily="18" charset="0"/>
              <a:cs typeface="Times New Roman" pitchFamily="18" charset="0"/>
            </a:endParaRPr>
          </a:p>
          <a:p>
            <a:pPr marL="514350" indent="-514350" algn="just">
              <a:lnSpc>
                <a:spcPct val="150000"/>
              </a:lnSpc>
              <a:buAutoNum type="arabicPeriod"/>
            </a:pPr>
            <a:r>
              <a:rPr lang="en-US" sz="3200" b="1" i="1" smtClean="0">
                <a:latin typeface="Times New Roman" pitchFamily="18" charset="0"/>
                <a:cs typeface="Times New Roman" pitchFamily="18" charset="0"/>
              </a:rPr>
              <a:t>Môi </a:t>
            </a:r>
            <a:r>
              <a:rPr lang="en-US" sz="3200" b="1" i="1">
                <a:latin typeface="Times New Roman" pitchFamily="18" charset="0"/>
                <a:cs typeface="Times New Roman" pitchFamily="18" charset="0"/>
              </a:rPr>
              <a:t>trường truyền tương tác </a:t>
            </a:r>
            <a:r>
              <a:rPr lang="en-US" sz="3200" b="1" i="1" smtClean="0">
                <a:latin typeface="Times New Roman" pitchFamily="18" charset="0"/>
                <a:cs typeface="Times New Roman" pitchFamily="18" charset="0"/>
              </a:rPr>
              <a:t>điện</a:t>
            </a:r>
          </a:p>
          <a:p>
            <a:pPr marL="514350" indent="-514350" algn="just">
              <a:lnSpc>
                <a:spcPct val="150000"/>
              </a:lnSpc>
              <a:buAutoNum type="arabicPeriod"/>
            </a:pPr>
            <a:endParaRPr lang="en-US" sz="3200" b="1" i="1">
              <a:latin typeface="Times New Roman" pitchFamily="18" charset="0"/>
              <a:cs typeface="Times New Roman" pitchFamily="18" charset="0"/>
            </a:endParaRPr>
          </a:p>
          <a:p>
            <a:pPr marL="514350" indent="-514350" algn="just">
              <a:lnSpc>
                <a:spcPct val="150000"/>
              </a:lnSpc>
              <a:buAutoNum type="arabicPeriod"/>
            </a:pPr>
            <a:endParaRPr lang="en-US" sz="3200" b="1" i="1" smtClean="0">
              <a:latin typeface="Times New Roman" pitchFamily="18" charset="0"/>
              <a:cs typeface="Times New Roman" pitchFamily="18" charset="0"/>
            </a:endParaRPr>
          </a:p>
          <a:p>
            <a:pPr marL="514350" indent="-514350" algn="just">
              <a:lnSpc>
                <a:spcPct val="150000"/>
              </a:lnSpc>
              <a:buAutoNum type="arabicPeriod"/>
            </a:pPr>
            <a:endParaRPr lang="en-US" sz="3200" b="1" i="1">
              <a:latin typeface="Times New Roman" pitchFamily="18" charset="0"/>
              <a:cs typeface="Times New Roman" pitchFamily="18" charset="0"/>
            </a:endParaRPr>
          </a:p>
          <a:p>
            <a:pPr marL="514350" indent="-514350" algn="just">
              <a:lnSpc>
                <a:spcPct val="150000"/>
              </a:lnSpc>
              <a:buAutoNum type="arabicPeriod"/>
            </a:pPr>
            <a:endParaRPr lang="en-US" sz="3200" b="1" i="1" smtClean="0">
              <a:latin typeface="Times New Roman" pitchFamily="18" charset="0"/>
              <a:cs typeface="Times New Roman" pitchFamily="18" charset="0"/>
            </a:endParaRPr>
          </a:p>
          <a:p>
            <a:pPr marL="514350" indent="-514350" algn="just">
              <a:lnSpc>
                <a:spcPct val="150000"/>
              </a:lnSpc>
              <a:buAutoNum type="arabicPeriod"/>
            </a:pPr>
            <a:endParaRPr lang="vi-VN" sz="3200">
              <a:latin typeface="Times New Roman" pitchFamily="18" charset="0"/>
              <a:cs typeface="Times New Roman" pitchFamily="18" charset="0"/>
            </a:endParaRPr>
          </a:p>
          <a:p>
            <a:pPr indent="722313" algn="just">
              <a:lnSpc>
                <a:spcPct val="150000"/>
              </a:lnSpc>
            </a:pPr>
            <a:r>
              <a:rPr lang="en-US" sz="3200" i="1" smtClean="0">
                <a:solidFill>
                  <a:srgbClr val="C00000"/>
                </a:solidFill>
                <a:latin typeface="Times New Roman" pitchFamily="18" charset="0"/>
                <a:cs typeface="Times New Roman" pitchFamily="18" charset="0"/>
              </a:rPr>
              <a:t>Môi </a:t>
            </a:r>
            <a:r>
              <a:rPr lang="en-US" sz="3200" i="1">
                <a:solidFill>
                  <a:srgbClr val="C00000"/>
                </a:solidFill>
                <a:latin typeface="Times New Roman" pitchFamily="18" charset="0"/>
                <a:cs typeface="Times New Roman" pitchFamily="18" charset="0"/>
              </a:rPr>
              <a:t>trường tuyền tương tác giữa các điện tích gọi là điện trường</a:t>
            </a:r>
            <a:r>
              <a:rPr lang="en-US" sz="3200" i="1" smtClean="0">
                <a:solidFill>
                  <a:srgbClr val="C00000"/>
                </a:solidFill>
                <a:latin typeface="Times New Roman" pitchFamily="18" charset="0"/>
                <a:cs typeface="Times New Roman" pitchFamily="18" charset="0"/>
              </a:rPr>
              <a:t>.</a:t>
            </a:r>
            <a:endParaRPr lang="vi-VN" sz="3200" i="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6426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610600" cy="6740307"/>
          </a:xfrm>
          <a:prstGeom prst="rect">
            <a:avLst/>
          </a:prstGeom>
        </p:spPr>
        <p:txBody>
          <a:bodyPr wrap="square">
            <a:spAutoFit/>
          </a:bodyPr>
          <a:lstStyle/>
          <a:p>
            <a:pPr algn="just">
              <a:lnSpc>
                <a:spcPct val="150000"/>
              </a:lnSpc>
            </a:pPr>
            <a:r>
              <a:rPr lang="en-US" sz="3200" b="1" i="1" smtClean="0">
                <a:latin typeface="Times New Roman" pitchFamily="18" charset="0"/>
                <a:cs typeface="Times New Roman" pitchFamily="18" charset="0"/>
              </a:rPr>
              <a:t>2</a:t>
            </a:r>
            <a:r>
              <a:rPr lang="en-US" sz="3200" b="1" i="1">
                <a:latin typeface="Times New Roman" pitchFamily="18" charset="0"/>
                <a:cs typeface="Times New Roman" pitchFamily="18" charset="0"/>
              </a:rPr>
              <a:t>. Điện </a:t>
            </a:r>
            <a:r>
              <a:rPr lang="en-US" sz="3200" b="1" i="1" smtClean="0">
                <a:latin typeface="Times New Roman" pitchFamily="18" charset="0"/>
                <a:cs typeface="Times New Roman" pitchFamily="18" charset="0"/>
              </a:rPr>
              <a:t>trường</a:t>
            </a:r>
          </a:p>
          <a:p>
            <a:pPr algn="just">
              <a:lnSpc>
                <a:spcPct val="150000"/>
              </a:lnSpc>
            </a:pPr>
            <a:endParaRPr lang="en-US" sz="3200" b="1" i="1">
              <a:latin typeface="Times New Roman" pitchFamily="18" charset="0"/>
              <a:cs typeface="Times New Roman" pitchFamily="18" charset="0"/>
            </a:endParaRPr>
          </a:p>
          <a:p>
            <a:pPr algn="just">
              <a:lnSpc>
                <a:spcPct val="150000"/>
              </a:lnSpc>
            </a:pPr>
            <a:endParaRPr lang="en-US" sz="3200" b="1" i="1" smtClean="0">
              <a:latin typeface="Times New Roman" pitchFamily="18" charset="0"/>
              <a:cs typeface="Times New Roman" pitchFamily="18" charset="0"/>
            </a:endParaRPr>
          </a:p>
          <a:p>
            <a:pPr algn="just">
              <a:lnSpc>
                <a:spcPct val="150000"/>
              </a:lnSpc>
            </a:pPr>
            <a:endParaRPr lang="en-US" sz="3200" b="1" i="1">
              <a:latin typeface="Times New Roman" pitchFamily="18" charset="0"/>
              <a:cs typeface="Times New Roman" pitchFamily="18" charset="0"/>
            </a:endParaRPr>
          </a:p>
          <a:p>
            <a:pPr algn="just">
              <a:lnSpc>
                <a:spcPct val="150000"/>
              </a:lnSpc>
            </a:pPr>
            <a:endParaRPr lang="en-US" sz="3200" b="1" i="1" smtClean="0">
              <a:latin typeface="Times New Roman" pitchFamily="18" charset="0"/>
              <a:cs typeface="Times New Roman" pitchFamily="18" charset="0"/>
            </a:endParaRPr>
          </a:p>
          <a:p>
            <a:pPr indent="722313" algn="just">
              <a:lnSpc>
                <a:spcPct val="150000"/>
              </a:lnSpc>
            </a:pPr>
            <a:endParaRPr lang="en-US" sz="3200" i="1" smtClean="0">
              <a:solidFill>
                <a:srgbClr val="C00000"/>
              </a:solidFill>
              <a:latin typeface="Times New Roman" pitchFamily="18" charset="0"/>
              <a:cs typeface="Times New Roman" pitchFamily="18" charset="0"/>
            </a:endParaRPr>
          </a:p>
          <a:p>
            <a:pPr indent="722313" algn="just">
              <a:lnSpc>
                <a:spcPct val="150000"/>
              </a:lnSpc>
            </a:pPr>
            <a:r>
              <a:rPr lang="en-US" sz="3200" i="1" smtClean="0">
                <a:solidFill>
                  <a:srgbClr val="C00000"/>
                </a:solidFill>
                <a:latin typeface="Times New Roman" pitchFamily="18" charset="0"/>
                <a:cs typeface="Times New Roman" pitchFamily="18" charset="0"/>
              </a:rPr>
              <a:t>Điện </a:t>
            </a:r>
            <a:r>
              <a:rPr lang="en-US" sz="3200" i="1">
                <a:solidFill>
                  <a:srgbClr val="C00000"/>
                </a:solidFill>
                <a:latin typeface="Times New Roman" pitchFamily="18" charset="0"/>
                <a:cs typeface="Times New Roman" pitchFamily="18" charset="0"/>
              </a:rPr>
              <a:t>trường là một dạng vật chất bao quanh các điện tích và gắn liền với điện tích. Điện trường tác dụng lực điện lên điện tích khác đặt trong nó.</a:t>
            </a:r>
            <a:endParaRPr lang="vi-VN" sz="3200" i="1">
              <a:solidFill>
                <a:srgbClr val="C00000"/>
              </a:solidFill>
              <a:latin typeface="Times New Roman" pitchFamily="18" charset="0"/>
              <a:cs typeface="Times New Roman" pitchFamily="18" charset="0"/>
            </a:endParaRPr>
          </a:p>
        </p:txBody>
      </p:sp>
      <p:pic>
        <p:nvPicPr>
          <p:cNvPr id="6146" name="Picture 2" descr="Kết quả hình ảnh cho electric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8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_2017-08-20_154929.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231086" cy="6858000"/>
          </a:xfrm>
          <a:prstGeom prst="rect">
            <a:avLst/>
          </a:prstGeom>
        </p:spPr>
      </p:pic>
    </p:spTree>
    <p:extLst>
      <p:ext uri="{BB962C8B-B14F-4D97-AF65-F5344CB8AC3E}">
        <p14:creationId xmlns:p14="http://schemas.microsoft.com/office/powerpoint/2010/main" val="191855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748"/>
            <a:ext cx="8686800" cy="4524315"/>
          </a:xfrm>
          <a:prstGeom prst="rect">
            <a:avLst/>
          </a:prstGeom>
        </p:spPr>
        <p:txBody>
          <a:bodyPr wrap="square">
            <a:spAutoFit/>
          </a:bodyPr>
          <a:lstStyle/>
          <a:p>
            <a:pPr algn="ctr">
              <a:lnSpc>
                <a:spcPct val="150000"/>
              </a:lnSpc>
            </a:pPr>
            <a:r>
              <a:rPr lang="pt-BR" sz="3200" b="1" smtClean="0">
                <a:latin typeface="Times New Roman" pitchFamily="18" charset="0"/>
                <a:cs typeface="Times New Roman" pitchFamily="18" charset="0"/>
              </a:rPr>
              <a:t>II. CƯỜNG ĐỘ ĐIỆN TRƯỜNG</a:t>
            </a:r>
            <a:endParaRPr lang="vi-VN" sz="3200">
              <a:latin typeface="Times New Roman" pitchFamily="18" charset="0"/>
              <a:cs typeface="Times New Roman" pitchFamily="18" charset="0"/>
            </a:endParaRPr>
          </a:p>
          <a:p>
            <a:pPr>
              <a:lnSpc>
                <a:spcPct val="150000"/>
              </a:lnSpc>
            </a:pPr>
            <a:r>
              <a:rPr lang="pt-BR" sz="3200" b="1" i="1">
                <a:latin typeface="Times New Roman" pitchFamily="18" charset="0"/>
                <a:cs typeface="Times New Roman" pitchFamily="18" charset="0"/>
              </a:rPr>
              <a:t>1. Khái niệm cường đ</a:t>
            </a:r>
            <a:r>
              <a:rPr lang="pt-BR" sz="3200" b="1" i="1" smtClean="0">
                <a:latin typeface="Times New Roman" pitchFamily="18" charset="0"/>
                <a:cs typeface="Times New Roman" pitchFamily="18" charset="0"/>
              </a:rPr>
              <a:t>ộ </a:t>
            </a:r>
            <a:r>
              <a:rPr lang="pt-BR" sz="3200" b="1" i="1">
                <a:latin typeface="Times New Roman" pitchFamily="18" charset="0"/>
                <a:cs typeface="Times New Roman" pitchFamily="18" charset="0"/>
              </a:rPr>
              <a:t>điện trường</a:t>
            </a:r>
            <a:endParaRPr lang="vi-VN" sz="3200">
              <a:latin typeface="Times New Roman" pitchFamily="18" charset="0"/>
              <a:cs typeface="Times New Roman" pitchFamily="18" charset="0"/>
            </a:endParaRPr>
          </a:p>
          <a:p>
            <a:pPr indent="722313" algn="just">
              <a:lnSpc>
                <a:spcPct val="150000"/>
              </a:lnSpc>
            </a:pPr>
            <a:r>
              <a:rPr lang="pt-BR" sz="3200" i="1" smtClean="0">
                <a:solidFill>
                  <a:srgbClr val="C00000"/>
                </a:solidFill>
                <a:latin typeface="Times New Roman" pitchFamily="18" charset="0"/>
                <a:cs typeface="Times New Roman" pitchFamily="18" charset="0"/>
              </a:rPr>
              <a:t>Cường </a:t>
            </a:r>
            <a:r>
              <a:rPr lang="pt-BR" sz="3200" i="1">
                <a:solidFill>
                  <a:srgbClr val="C00000"/>
                </a:solidFill>
                <a:latin typeface="Times New Roman" pitchFamily="18" charset="0"/>
                <a:cs typeface="Times New Roman" pitchFamily="18" charset="0"/>
              </a:rPr>
              <a:t>độ điện trường tại một điểm là đại lượng đặc trưng cho độ mạnh yếu của điện trường tại điểm đó.</a:t>
            </a:r>
            <a:endParaRPr lang="vi-VN" sz="3200" i="1">
              <a:solidFill>
                <a:srgbClr val="C00000"/>
              </a:solidFill>
              <a:latin typeface="Times New Roman" pitchFamily="18" charset="0"/>
              <a:cs typeface="Times New Roman" pitchFamily="18" charset="0"/>
            </a:endParaRPr>
          </a:p>
          <a:p>
            <a:pPr algn="just">
              <a:lnSpc>
                <a:spcPct val="150000"/>
              </a:lnSpc>
            </a:pPr>
            <a:r>
              <a:rPr lang="pt-BR" sz="3200" b="1" i="1">
                <a:solidFill>
                  <a:srgbClr val="C00000"/>
                </a:solidFill>
                <a:latin typeface="Times New Roman" pitchFamily="18" charset="0"/>
                <a:cs typeface="Times New Roman" pitchFamily="18" charset="0"/>
              </a:rPr>
              <a:t> </a:t>
            </a:r>
            <a:endParaRPr lang="vi-VN" sz="3200" i="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6073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555" y="38847"/>
            <a:ext cx="8686800" cy="5755422"/>
          </a:xfrm>
          <a:prstGeom prst="rect">
            <a:avLst/>
          </a:prstGeom>
        </p:spPr>
        <p:txBody>
          <a:bodyPr wrap="square">
            <a:spAutoFit/>
          </a:bodyPr>
          <a:lstStyle/>
          <a:p>
            <a:r>
              <a:rPr lang="pt-BR" sz="3200" b="1" i="1">
                <a:latin typeface="Times New Roman" pitchFamily="18" charset="0"/>
                <a:cs typeface="Times New Roman" pitchFamily="18" charset="0"/>
              </a:rPr>
              <a:t>2. Định </a:t>
            </a:r>
            <a:r>
              <a:rPr lang="pt-BR" sz="3200" b="1" i="1" smtClean="0">
                <a:latin typeface="Times New Roman" pitchFamily="18" charset="0"/>
                <a:cs typeface="Times New Roman" pitchFamily="18" charset="0"/>
              </a:rPr>
              <a:t>nghĩa</a:t>
            </a:r>
            <a:endParaRPr lang="en-US" sz="3200">
              <a:latin typeface="Times New Roman" pitchFamily="18" charset="0"/>
              <a:cs typeface="Times New Roman" pitchFamily="18" charset="0"/>
            </a:endParaRPr>
          </a:p>
          <a:p>
            <a:pPr indent="722313" algn="just">
              <a:lnSpc>
                <a:spcPct val="150000"/>
              </a:lnSpc>
            </a:pPr>
            <a:r>
              <a:rPr lang="pt-BR" sz="3200" i="1" smtClean="0">
                <a:solidFill>
                  <a:srgbClr val="C00000"/>
                </a:solidFill>
                <a:latin typeface="Times New Roman" pitchFamily="18" charset="0"/>
                <a:cs typeface="Times New Roman" pitchFamily="18" charset="0"/>
              </a:rPr>
              <a:t>Cường </a:t>
            </a:r>
            <a:r>
              <a:rPr lang="pt-BR" sz="3200" i="1">
                <a:solidFill>
                  <a:srgbClr val="C00000"/>
                </a:solidFill>
                <a:latin typeface="Times New Roman" pitchFamily="18" charset="0"/>
                <a:cs typeface="Times New Roman" pitchFamily="18" charset="0"/>
              </a:rPr>
              <a:t>độ điện trường tại một điểm là đại lượng đặc trưng cho tác dụng lực của điện trường của điện trường tại điểm đó</a:t>
            </a:r>
            <a:r>
              <a:rPr lang="pt-BR" sz="3200" i="1" smtClean="0">
                <a:solidFill>
                  <a:srgbClr val="C00000"/>
                </a:solidFill>
                <a:latin typeface="Times New Roman" pitchFamily="18" charset="0"/>
                <a:cs typeface="Times New Roman" pitchFamily="18" charset="0"/>
              </a:rPr>
              <a:t>.</a:t>
            </a:r>
            <a:endParaRPr lang="vi-VN" sz="3200" i="1" smtClean="0">
              <a:solidFill>
                <a:srgbClr val="C00000"/>
              </a:solidFill>
              <a:latin typeface="Times New Roman" pitchFamily="18" charset="0"/>
              <a:cs typeface="Times New Roman" pitchFamily="18" charset="0"/>
            </a:endParaRPr>
          </a:p>
          <a:p>
            <a:pPr indent="722313" algn="just">
              <a:lnSpc>
                <a:spcPct val="150000"/>
              </a:lnSpc>
            </a:pPr>
            <a:endParaRPr lang="vi-VN" sz="3200" i="1">
              <a:solidFill>
                <a:srgbClr val="C00000"/>
              </a:solidFill>
              <a:latin typeface="Times New Roman" pitchFamily="18" charset="0"/>
              <a:cs typeface="Times New Roman" pitchFamily="18" charset="0"/>
            </a:endParaRPr>
          </a:p>
          <a:p>
            <a:pPr indent="722313" algn="just">
              <a:lnSpc>
                <a:spcPct val="150000"/>
              </a:lnSpc>
            </a:pPr>
            <a:endParaRPr lang="vi-VN" sz="3200" i="1" smtClean="0">
              <a:solidFill>
                <a:srgbClr val="C00000"/>
              </a:solidFill>
              <a:latin typeface="Times New Roman" pitchFamily="18" charset="0"/>
              <a:cs typeface="Times New Roman" pitchFamily="18" charset="0"/>
            </a:endParaRPr>
          </a:p>
          <a:p>
            <a:pPr indent="722313" algn="just">
              <a:lnSpc>
                <a:spcPct val="150000"/>
              </a:lnSpc>
            </a:pPr>
            <a:r>
              <a:rPr lang="vi-VN" sz="3200" i="1" smtClean="0">
                <a:solidFill>
                  <a:srgbClr val="C00000"/>
                </a:solidFill>
                <a:latin typeface="Times New Roman" pitchFamily="18" charset="0"/>
                <a:cs typeface="Times New Roman" pitchFamily="18" charset="0"/>
              </a:rPr>
              <a:t> </a:t>
            </a:r>
            <a:r>
              <a:rPr lang="vi-VN" sz="3200" i="1">
                <a:solidFill>
                  <a:srgbClr val="C00000"/>
                </a:solidFill>
                <a:latin typeface="Times New Roman" pitchFamily="18" charset="0"/>
                <a:cs typeface="Times New Roman" pitchFamily="18" charset="0"/>
              </a:rPr>
              <a:t>Đơn vị cường độ điện trường là N/C hoặc người ta thường dùng là V/m.</a:t>
            </a:r>
          </a:p>
        </p:txBody>
      </p:sp>
      <p:graphicFrame>
        <p:nvGraphicFramePr>
          <p:cNvPr id="6" name="Object 5"/>
          <p:cNvGraphicFramePr>
            <a:graphicFrameLocks noChangeAspect="1"/>
          </p:cNvGraphicFramePr>
          <p:nvPr>
            <p:extLst>
              <p:ext uri="{D42A27DB-BD31-4B8C-83A1-F6EECF244321}">
                <p14:modId xmlns:p14="http://schemas.microsoft.com/office/powerpoint/2010/main" val="3715414980"/>
              </p:ext>
            </p:extLst>
          </p:nvPr>
        </p:nvGraphicFramePr>
        <p:xfrm>
          <a:off x="3640137" y="2898775"/>
          <a:ext cx="1465263" cy="1368425"/>
        </p:xfrm>
        <a:graphic>
          <a:graphicData uri="http://schemas.openxmlformats.org/presentationml/2006/ole">
            <mc:AlternateContent xmlns:mc="http://schemas.openxmlformats.org/markup-compatibility/2006">
              <mc:Choice xmlns:v="urn:schemas-microsoft-com:vml" Requires="v">
                <p:oleObj spid="_x0000_s2067" name="Equation" r:id="rId3" imgW="444240" imgH="419040" progId="Equation.3">
                  <p:embed/>
                </p:oleObj>
              </mc:Choice>
              <mc:Fallback>
                <p:oleObj name="Equation" r:id="rId3" imgW="444240" imgH="419040" progId="Equation.3">
                  <p:embed/>
                  <p:pic>
                    <p:nvPicPr>
                      <p:cNvPr id="0" name="Object 9"/>
                      <p:cNvPicPr>
                        <a:picLocks noChangeAspect="1" noChangeArrowheads="1"/>
                      </p:cNvPicPr>
                      <p:nvPr/>
                    </p:nvPicPr>
                    <p:blipFill>
                      <a:blip r:embed="rId4"/>
                      <a:srcRect/>
                      <a:stretch>
                        <a:fillRect/>
                      </a:stretch>
                    </p:blipFill>
                    <p:spPr bwMode="auto">
                      <a:xfrm>
                        <a:off x="3640137" y="2898775"/>
                        <a:ext cx="14652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091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1" y="152400"/>
            <a:ext cx="8382000" cy="6001643"/>
          </a:xfrm>
          <a:prstGeom prst="rect">
            <a:avLst/>
          </a:prstGeom>
        </p:spPr>
        <p:txBody>
          <a:bodyPr wrap="square">
            <a:spAutoFit/>
          </a:bodyPr>
          <a:lstStyle/>
          <a:p>
            <a:r>
              <a:rPr lang="pt-BR" sz="3200" b="1" i="1" dirty="0">
                <a:latin typeface="Times New Roman" pitchFamily="18" charset="0"/>
                <a:cs typeface="Times New Roman" pitchFamily="18" charset="0"/>
              </a:rPr>
              <a:t>3. Véc tơ cường độ điện </a:t>
            </a:r>
            <a:r>
              <a:rPr lang="pt-BR" sz="3200" b="1" i="1" dirty="0" smtClean="0">
                <a:latin typeface="Times New Roman" pitchFamily="18" charset="0"/>
                <a:cs typeface="Times New Roman" pitchFamily="18" charset="0"/>
              </a:rPr>
              <a:t>trường</a:t>
            </a:r>
          </a:p>
          <a:p>
            <a:endParaRPr lang="pt-BR" sz="3200" i="1" dirty="0" smtClean="0">
              <a:latin typeface="Times New Roman" pitchFamily="18" charset="0"/>
              <a:cs typeface="Times New Roman" pitchFamily="18" charset="0"/>
            </a:endParaRPr>
          </a:p>
          <a:p>
            <a:endParaRPr lang="pt-BR" sz="3200" i="1" dirty="0" smtClean="0">
              <a:latin typeface="Times New Roman" pitchFamily="18" charset="0"/>
              <a:cs typeface="Times New Roman" pitchFamily="18" charset="0"/>
            </a:endParaRPr>
          </a:p>
          <a:p>
            <a:r>
              <a:rPr lang="pt-BR" sz="3200" i="1" dirty="0" smtClean="0">
                <a:latin typeface="Times New Roman" pitchFamily="18" charset="0"/>
                <a:cs typeface="Times New Roman" pitchFamily="18" charset="0"/>
              </a:rPr>
              <a:t>Đặc điểm:</a:t>
            </a:r>
          </a:p>
          <a:p>
            <a:pPr algn="just"/>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Điểm</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đặt</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tại</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điểm</a:t>
            </a:r>
            <a:r>
              <a:rPr lang="en-US" sz="3200" i="1" dirty="0">
                <a:solidFill>
                  <a:srgbClr val="C00000"/>
                </a:solidFill>
                <a:latin typeface="Times New Roman" pitchFamily="18" charset="0"/>
                <a:cs typeface="Times New Roman" pitchFamily="18" charset="0"/>
              </a:rPr>
              <a:t> ta </a:t>
            </a:r>
            <a:r>
              <a:rPr lang="en-US" sz="3200" i="1" dirty="0" err="1">
                <a:solidFill>
                  <a:srgbClr val="C00000"/>
                </a:solidFill>
                <a:latin typeface="Times New Roman" pitchFamily="18" charset="0"/>
                <a:cs typeface="Times New Roman" pitchFamily="18" charset="0"/>
              </a:rPr>
              <a:t>xét</a:t>
            </a:r>
            <a:r>
              <a:rPr lang="en-US" sz="3200" i="1" dirty="0">
                <a:solidFill>
                  <a:srgbClr val="C00000"/>
                </a:solidFill>
                <a:latin typeface="Times New Roman" pitchFamily="18" charset="0"/>
                <a:cs typeface="Times New Roman" pitchFamily="18" charset="0"/>
              </a:rPr>
              <a:t>.</a:t>
            </a:r>
            <a:endParaRPr lang="vi-VN" sz="3200" i="1" dirty="0">
              <a:solidFill>
                <a:srgbClr val="C00000"/>
              </a:solidFill>
              <a:latin typeface="Times New Roman" pitchFamily="18" charset="0"/>
              <a:cs typeface="Times New Roman" pitchFamily="18" charset="0"/>
            </a:endParaRPr>
          </a:p>
          <a:p>
            <a:pPr algn="just"/>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Phương</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trùng</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với</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đường</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thẳng</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nối</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điện</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tích</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điểm</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với</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điểm</a:t>
            </a:r>
            <a:r>
              <a:rPr lang="en-US" sz="3200" i="1" dirty="0">
                <a:solidFill>
                  <a:srgbClr val="C00000"/>
                </a:solidFill>
                <a:latin typeface="Times New Roman" pitchFamily="18" charset="0"/>
                <a:cs typeface="Times New Roman" pitchFamily="18" charset="0"/>
              </a:rPr>
              <a:t> ta </a:t>
            </a:r>
            <a:r>
              <a:rPr lang="en-US" sz="3200" i="1" dirty="0" err="1">
                <a:solidFill>
                  <a:srgbClr val="C00000"/>
                </a:solidFill>
                <a:latin typeface="Times New Roman" pitchFamily="18" charset="0"/>
                <a:cs typeface="Times New Roman" pitchFamily="18" charset="0"/>
              </a:rPr>
              <a:t>xét</a:t>
            </a:r>
            <a:r>
              <a:rPr lang="en-US" sz="3200" i="1" dirty="0">
                <a:solidFill>
                  <a:srgbClr val="C00000"/>
                </a:solidFill>
                <a:latin typeface="Times New Roman" pitchFamily="18" charset="0"/>
                <a:cs typeface="Times New Roman" pitchFamily="18" charset="0"/>
              </a:rPr>
              <a:t>.</a:t>
            </a:r>
            <a:endParaRPr lang="vi-VN" sz="3200" i="1" dirty="0">
              <a:solidFill>
                <a:srgbClr val="C00000"/>
              </a:solidFill>
              <a:latin typeface="Times New Roman" pitchFamily="18" charset="0"/>
              <a:cs typeface="Times New Roman" pitchFamily="18" charset="0"/>
            </a:endParaRPr>
          </a:p>
          <a:p>
            <a:pPr algn="just"/>
            <a:r>
              <a:rPr lang="en-US" sz="3200" i="1" dirty="0" smtClean="0">
                <a:solidFill>
                  <a:srgbClr val="C00000"/>
                </a:solidFill>
                <a:latin typeface="Times New Roman" pitchFamily="18" charset="0"/>
                <a:cs typeface="Times New Roman" pitchFamily="18" charset="0"/>
              </a:rPr>
              <a:t>- </a:t>
            </a:r>
            <a:r>
              <a:rPr lang="en-US" sz="3200" i="1" dirty="0" err="1" smtClean="0">
                <a:solidFill>
                  <a:srgbClr val="C00000"/>
                </a:solidFill>
                <a:latin typeface="Times New Roman" pitchFamily="18" charset="0"/>
                <a:cs typeface="Times New Roman" pitchFamily="18" charset="0"/>
              </a:rPr>
              <a:t>Chiều</a:t>
            </a:r>
            <a:r>
              <a:rPr lang="en-US" sz="3200" i="1" dirty="0" smtClean="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hướng</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ra</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xa</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điện</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tích</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nếu</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là</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điện</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tích</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dương</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hướng</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về</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phía</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điện</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tích</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nếu</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là</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điện</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tích</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âm</a:t>
            </a:r>
            <a:r>
              <a:rPr lang="en-US" sz="3200" i="1" dirty="0" smtClean="0">
                <a:solidFill>
                  <a:srgbClr val="C00000"/>
                </a:solidFill>
                <a:latin typeface="Times New Roman" pitchFamily="18" charset="0"/>
                <a:cs typeface="Times New Roman" pitchFamily="18" charset="0"/>
              </a:rPr>
              <a:t>.</a:t>
            </a:r>
          </a:p>
          <a:p>
            <a:pPr algn="just"/>
            <a:r>
              <a:rPr lang="pt-BR" sz="3200" i="1" dirty="0" smtClean="0">
                <a:solidFill>
                  <a:srgbClr val="FF0000"/>
                </a:solidFill>
                <a:latin typeface="Times New Roman" pitchFamily="18" charset="0"/>
                <a:cs typeface="Times New Roman" pitchFamily="18" charset="0"/>
              </a:rPr>
              <a:t>- Độ </a:t>
            </a:r>
            <a:r>
              <a:rPr lang="pt-BR" sz="3200" i="1" dirty="0" smtClean="0">
                <a:solidFill>
                  <a:srgbClr val="FF0000"/>
                </a:solidFill>
                <a:latin typeface="Times New Roman" pitchFamily="18" charset="0"/>
                <a:cs typeface="Times New Roman" pitchFamily="18" charset="0"/>
              </a:rPr>
              <a:t>lớn cường đội điện trường gây ra bởi điện tích  điểm:</a:t>
            </a:r>
            <a:endParaRPr lang="vi-VN" sz="3200" b="1" i="1" dirty="0">
              <a:solidFill>
                <a:srgbClr val="FF0000"/>
              </a:solidFill>
              <a:latin typeface="Times New Roman" pitchFamily="18" charset="0"/>
              <a:cs typeface="Times New Roman" pitchFamily="18" charset="0"/>
            </a:endParaRPr>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9" name="Object 8"/>
          <p:cNvGraphicFramePr>
            <a:graphicFrameLocks noChangeAspect="1"/>
          </p:cNvGraphicFramePr>
          <p:nvPr>
            <p:extLst>
              <p:ext uri="{D42A27DB-BD31-4B8C-83A1-F6EECF244321}">
                <p14:modId xmlns:p14="http://schemas.microsoft.com/office/powerpoint/2010/main" val="4232033560"/>
              </p:ext>
            </p:extLst>
          </p:nvPr>
        </p:nvGraphicFramePr>
        <p:xfrm>
          <a:off x="3200400" y="5419165"/>
          <a:ext cx="2133600" cy="1286435"/>
        </p:xfrm>
        <a:graphic>
          <a:graphicData uri="http://schemas.openxmlformats.org/presentationml/2006/ole">
            <mc:AlternateContent xmlns:mc="http://schemas.openxmlformats.org/markup-compatibility/2006">
              <mc:Choice xmlns:v="urn:schemas-microsoft-com:vml" Requires="v">
                <p:oleObj spid="_x0000_s3114" name="Equation" r:id="rId3" imgW="647419" imgH="393529" progId="Equation.3">
                  <p:embed/>
                </p:oleObj>
              </mc:Choice>
              <mc:Fallback>
                <p:oleObj name="Equation" r:id="rId3" imgW="647419" imgH="393529"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419165"/>
                        <a:ext cx="2133600" cy="1286435"/>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01935039"/>
              </p:ext>
            </p:extLst>
          </p:nvPr>
        </p:nvGraphicFramePr>
        <p:xfrm>
          <a:off x="3533775" y="603250"/>
          <a:ext cx="1465263" cy="1450975"/>
        </p:xfrm>
        <a:graphic>
          <a:graphicData uri="http://schemas.openxmlformats.org/presentationml/2006/ole">
            <mc:AlternateContent xmlns:mc="http://schemas.openxmlformats.org/markup-compatibility/2006">
              <mc:Choice xmlns:v="urn:schemas-microsoft-com:vml" Requires="v">
                <p:oleObj spid="_x0000_s3115" name="Equation" r:id="rId5" imgW="444240" imgH="444240" progId="Equation.3">
                  <p:embed/>
                </p:oleObj>
              </mc:Choice>
              <mc:Fallback>
                <p:oleObj name="Equation" r:id="rId5" imgW="444240" imgH="444240" progId="Equation.3">
                  <p:embed/>
                  <p:pic>
                    <p:nvPicPr>
                      <p:cNvPr id="0" name="Object 8"/>
                      <p:cNvPicPr>
                        <a:picLocks noChangeAspect="1" noChangeArrowheads="1"/>
                      </p:cNvPicPr>
                      <p:nvPr/>
                    </p:nvPicPr>
                    <p:blipFill>
                      <a:blip r:embed="rId6"/>
                      <a:srcRect/>
                      <a:stretch>
                        <a:fillRect/>
                      </a:stretch>
                    </p:blipFill>
                    <p:spPr bwMode="auto">
                      <a:xfrm>
                        <a:off x="3533775" y="603250"/>
                        <a:ext cx="146526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384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265" y="395869"/>
            <a:ext cx="6439583" cy="584775"/>
          </a:xfrm>
          <a:prstGeom prst="rect">
            <a:avLst/>
          </a:prstGeom>
        </p:spPr>
        <p:txBody>
          <a:bodyPr wrap="none">
            <a:spAutoFit/>
          </a:bodyPr>
          <a:lstStyle/>
          <a:p>
            <a:r>
              <a:rPr lang="en-US" sz="3200" b="1" i="1">
                <a:latin typeface="Times New Roman" pitchFamily="18" charset="0"/>
                <a:cs typeface="Times New Roman" pitchFamily="18" charset="0"/>
              </a:rPr>
              <a:t>4. Nguyên lí chồng chất điện trường </a:t>
            </a:r>
            <a:endParaRPr lang="vi-VN" sz="3200" b="1" i="1">
              <a:latin typeface="Times New Roman" pitchFamily="18" charset="0"/>
              <a:cs typeface="Times New Roman"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1711087748"/>
              </p:ext>
            </p:extLst>
          </p:nvPr>
        </p:nvGraphicFramePr>
        <p:xfrm>
          <a:off x="1371600" y="1485858"/>
          <a:ext cx="6553200" cy="1265445"/>
        </p:xfrm>
        <a:graphic>
          <a:graphicData uri="http://schemas.openxmlformats.org/presentationml/2006/ole">
            <mc:AlternateContent xmlns:mc="http://schemas.openxmlformats.org/markup-compatibility/2006">
              <mc:Choice xmlns:v="urn:schemas-microsoft-com:vml" Requires="v">
                <p:oleObj spid="_x0000_s4115" name="Equation" r:id="rId3" imgW="1384300" imgH="266700" progId="Equation.3">
                  <p:embed/>
                </p:oleObj>
              </mc:Choice>
              <mc:Fallback>
                <p:oleObj name="Equation" r:id="rId3" imgW="1384300" imgH="266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485858"/>
                        <a:ext cx="6553200" cy="1265445"/>
                      </a:xfrm>
                      <a:prstGeom prst="rect">
                        <a:avLst/>
                      </a:prstGeom>
                      <a:noFill/>
                    </p:spPr>
                  </p:pic>
                </p:oleObj>
              </mc:Fallback>
            </mc:AlternateContent>
          </a:graphicData>
        </a:graphic>
      </p:graphicFrame>
    </p:spTree>
    <p:extLst>
      <p:ext uri="{BB962C8B-B14F-4D97-AF65-F5344CB8AC3E}">
        <p14:creationId xmlns:p14="http://schemas.microsoft.com/office/powerpoint/2010/main" val="29009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4" y="1066800"/>
            <a:ext cx="89153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63576" y="344269"/>
            <a:ext cx="2634054" cy="646331"/>
          </a:xfrm>
          <a:prstGeom prst="rect">
            <a:avLst/>
          </a:prstGeom>
          <a:noFill/>
        </p:spPr>
        <p:txBody>
          <a:bodyPr wrap="none" rtlCol="0">
            <a:spAutoFit/>
          </a:bodyPr>
          <a:lstStyle/>
          <a:p>
            <a:pPr algn="ctr"/>
            <a:r>
              <a:rPr lang="en-US" sz="3600" b="1" smtClean="0">
                <a:solidFill>
                  <a:srgbClr val="0070C0"/>
                </a:solidFill>
                <a:latin typeface="Times New Roman" pitchFamily="18" charset="0"/>
                <a:cs typeface="Times New Roman" pitchFamily="18" charset="0"/>
              </a:rPr>
              <a:t>VẬN DỤNG</a:t>
            </a:r>
            <a:endParaRPr lang="vi-VN" sz="36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12532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10&quot;&gt;&lt;property id=&quot;20148&quot; value=&quot;5&quot;/&gt;&lt;property id=&quot;20300&quot; value=&quot;Slide 1&quot;/&gt;&lt;property id=&quot;20307&quot; value=&quot;256&quot;/&gt;&lt;/object&gt;&lt;object type=&quot;3&quot; unique_id=&quot;10011&quot;&gt;&lt;property id=&quot;20148&quot; value=&quot;5&quot;/&gt;&lt;property id=&quot;20300&quot; value=&quot;Slide 2&quot;/&gt;&lt;property id=&quot;20307&quot; value=&quot;257&quot;/&gt;&lt;/object&gt;&lt;object type=&quot;3&quot; unique_id=&quot;10028&quot;&gt;&lt;property id=&quot;20148&quot; value=&quot;5&quot;/&gt;&lt;property id=&quot;20300&quot; value=&quot;Slide 3&quot;/&gt;&lt;property id=&quot;20307&quot; value=&quot;258&quot;/&gt;&lt;/object&gt;&lt;object type=&quot;3&quot; unique_id=&quot;10064&quot;&gt;&lt;property id=&quot;20148&quot; value=&quot;5&quot;/&gt;&lt;property id=&quot;20300&quot; value=&quot;Slide 5&quot;/&gt;&lt;property id=&quot;20307&quot; value=&quot;259&quot;/&gt;&lt;/object&gt;&lt;object type=&quot;3&quot; unique_id=&quot;10065&quot;&gt;&lt;property id=&quot;20148&quot; value=&quot;5&quot;/&gt;&lt;property id=&quot;20300&quot; value=&quot;Slide 6&quot;/&gt;&lt;property id=&quot;20307&quot; value=&quot;260&quot;/&gt;&lt;/object&gt;&lt;object type=&quot;3&quot; unique_id=&quot;10066&quot;&gt;&lt;property id=&quot;20148&quot; value=&quot;5&quot;/&gt;&lt;property id=&quot;20300&quot; value=&quot;Slide 7&quot;/&gt;&lt;property id=&quot;20307&quot; value=&quot;261&quot;/&gt;&lt;/object&gt;&lt;object type=&quot;3&quot; unique_id=&quot;10091&quot;&gt;&lt;property id=&quot;20148&quot; value=&quot;5&quot;/&gt;&lt;property id=&quot;20300&quot; value=&quot;Slide 8&quot;/&gt;&lt;property id=&quot;20307&quot; value=&quot;262&quot;/&gt;&lt;/object&gt;&lt;object type=&quot;3&quot; unique_id=&quot;10227&quot;&gt;&lt;property id=&quot;20148&quot; value=&quot;5&quot;/&gt;&lt;property id=&quot;20300&quot; value=&quot;Slide 4&quot;/&gt;&lt;property id=&quot;20307&quot; value=&quot;263&quot;/&gt;&lt;/object&gt;&lt;object type=&quot;3&quot; unique_id=&quot;14187&quot;&gt;&lt;property id=&quot;20148&quot; value=&quot;5&quot;/&gt;&lt;property id=&quot;20300&quot; value=&quot;Slide 9&quot;/&gt;&lt;property id=&quot;20307&quot; value=&quot;264&quot;/&gt;&lt;/object&gt;&lt;object type=&quot;3&quot; unique_id=&quot;14188&quot;&gt;&lt;property id=&quot;20148&quot; value=&quot;5&quot;/&gt;&lt;property id=&quot;20300&quot; value=&quot;Slide 10&quot;/&gt;&lt;property id=&quot;20307&quot; value=&quot;265&quot;/&gt;&lt;/object&gt;&lt;object type=&quot;3&quot; unique_id=&quot;14189&quot;&gt;&lt;property id=&quot;20148&quot; value=&quot;5&quot;/&gt;&lt;property id=&quot;20300&quot; value=&quot;Slide 11&quot;/&gt;&lt;property id=&quot;20307&quot; value=&quot;266&quot;/&gt;&lt;/object&gt;&lt;object type=&quot;3&quot; unique_id=&quot;14268&quot;&gt;&lt;property id=&quot;20148&quot; value=&quot;5&quot;/&gt;&lt;property id=&quot;20300&quot; value=&quot;Slide 12&quot;/&gt;&lt;property id=&quot;20307&quot; value=&quot;267&quot;/&gt;&lt;/object&gt;&lt;object type=&quot;3&quot; unique_id=&quot;14269&quot;&gt;&lt;property id=&quot;20148&quot; value=&quot;5&quot;/&gt;&lt;property id=&quot;20300&quot; value=&quot;Slide 13&quot;/&gt;&lt;property id=&quot;20307&quot; value=&quot;269&quot;/&gt;&lt;/object&gt;&lt;object type=&quot;3&quot; unique_id=&quot;14270&quot;&gt;&lt;property id=&quot;20148&quot; value=&quot;5&quot;/&gt;&lt;property id=&quot;20300&quot; value=&quot;Slide 14&quot;/&gt;&lt;property id=&quot;20307&quot; value=&quot;268&quot;/&gt;&lt;/object&gt;&lt;object type=&quot;3&quot; unique_id=&quot;14271&quot;&gt;&lt;property id=&quot;20148&quot; value=&quot;5&quot;/&gt;&lt;property id=&quot;20300&quot; value=&quot;Slide 17&quot;/&gt;&lt;property id=&quot;20307&quot; value=&quot;270&quot;/&gt;&lt;/object&gt;&lt;object type=&quot;3&quot; unique_id=&quot;14357&quot;&gt;&lt;property id=&quot;20148&quot; value=&quot;5&quot;/&gt;&lt;property id=&quot;20300&quot; value=&quot;Slide 15&quot;/&gt;&lt;property id=&quot;20307&quot; value=&quot;272&quot;/&gt;&lt;/object&gt;&lt;object type=&quot;3&quot; unique_id=&quot;14358&quot;&gt;&lt;property id=&quot;20148&quot; value=&quot;5&quot;/&gt;&lt;property id=&quot;20300&quot; value=&quot;Slide 16&quot;/&gt;&lt;property id=&quot;20307&quot; value=&quot;27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665</Words>
  <Application>Microsoft Office PowerPoint</Application>
  <PresentationFormat>On-screen Show (4:3)</PresentationFormat>
  <Paragraphs>78</Paragraphs>
  <Slides>17</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23</cp:revision>
  <dcterms:created xsi:type="dcterms:W3CDTF">2006-08-16T00:00:00Z</dcterms:created>
  <dcterms:modified xsi:type="dcterms:W3CDTF">2017-08-29T08:34:26Z</dcterms:modified>
</cp:coreProperties>
</file>